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31" r:id="rId5"/>
    <p:sldMasterId id="2147484751" r:id="rId6"/>
  </p:sldMasterIdLst>
  <p:notesMasterIdLst>
    <p:notesMasterId r:id="rId34"/>
  </p:notesMasterIdLst>
  <p:handoutMasterIdLst>
    <p:handoutMasterId r:id="rId35"/>
  </p:handoutMasterIdLst>
  <p:sldIdLst>
    <p:sldId id="1861" r:id="rId7"/>
    <p:sldId id="312" r:id="rId8"/>
    <p:sldId id="311" r:id="rId9"/>
    <p:sldId id="1849" r:id="rId10"/>
    <p:sldId id="4479" r:id="rId11"/>
    <p:sldId id="4539" r:id="rId12"/>
    <p:sldId id="4547" r:id="rId13"/>
    <p:sldId id="1882" r:id="rId14"/>
    <p:sldId id="4529" r:id="rId15"/>
    <p:sldId id="2315" r:id="rId16"/>
    <p:sldId id="2317" r:id="rId17"/>
    <p:sldId id="4544" r:id="rId18"/>
    <p:sldId id="4534" r:id="rId19"/>
    <p:sldId id="4535" r:id="rId20"/>
    <p:sldId id="258" r:id="rId21"/>
    <p:sldId id="4536" r:id="rId22"/>
    <p:sldId id="4546" r:id="rId23"/>
    <p:sldId id="4545" r:id="rId24"/>
    <p:sldId id="2316" r:id="rId25"/>
    <p:sldId id="2319" r:id="rId26"/>
    <p:sldId id="2318" r:id="rId27"/>
    <p:sldId id="2320" r:id="rId28"/>
    <p:sldId id="2322" r:id="rId29"/>
    <p:sldId id="4481" r:id="rId30"/>
    <p:sldId id="2323" r:id="rId31"/>
    <p:sldId id="4542" r:id="rId32"/>
    <p:sldId id="1840" r:id="rId3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Template" id="{888AB95E-1B7E-4E95-8F39-C5D0E8372BC2}">
          <p14:sldIdLst>
            <p14:sldId id="1861"/>
            <p14:sldId id="312"/>
            <p14:sldId id="311"/>
            <p14:sldId id="1849"/>
            <p14:sldId id="4479"/>
            <p14:sldId id="4539"/>
            <p14:sldId id="4547"/>
            <p14:sldId id="1882"/>
            <p14:sldId id="4529"/>
            <p14:sldId id="2315"/>
            <p14:sldId id="2317"/>
            <p14:sldId id="4544"/>
            <p14:sldId id="4534"/>
            <p14:sldId id="4535"/>
            <p14:sldId id="258"/>
            <p14:sldId id="4536"/>
            <p14:sldId id="4546"/>
            <p14:sldId id="4545"/>
            <p14:sldId id="2316"/>
            <p14:sldId id="2319"/>
            <p14:sldId id="2318"/>
            <p14:sldId id="2320"/>
            <p14:sldId id="2322"/>
            <p14:sldId id="4481"/>
            <p14:sldId id="2323"/>
            <p14:sldId id="4542"/>
            <p14:sldId id="18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078FA0-ADF7-46CF-BBFB-726C3EAE0FE7}" v="1" dt="2018-10-15T13:47:42.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900" autoAdjust="0"/>
  </p:normalViewPr>
  <p:slideViewPr>
    <p:cSldViewPr snapToGrid="0">
      <p:cViewPr varScale="1">
        <p:scale>
          <a:sx n="162" d="100"/>
          <a:sy n="162" d="100"/>
        </p:scale>
        <p:origin x="252" y="88"/>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192"/>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Kuehfus" userId="453d022f19b6df9a" providerId="LiveId" clId="{9E078FA0-ADF7-46CF-BBFB-726C3EAE0FE7}"/>
    <pc:docChg chg="custSel delSld modSld modSection">
      <pc:chgData name="Rob Kuehfus" userId="453d022f19b6df9a" providerId="LiveId" clId="{9E078FA0-ADF7-46CF-BBFB-726C3EAE0FE7}" dt="2018-10-15T13:49:09.871" v="29" actId="2696"/>
      <pc:docMkLst>
        <pc:docMk/>
      </pc:docMkLst>
      <pc:sldChg chg="addSp delSp modSp">
        <pc:chgData name="Rob Kuehfus" userId="453d022f19b6df9a" providerId="LiveId" clId="{9E078FA0-ADF7-46CF-BBFB-726C3EAE0FE7}" dt="2018-10-15T13:48:09.026" v="11" actId="478"/>
        <pc:sldMkLst>
          <pc:docMk/>
          <pc:sldMk cId="1869999325" sldId="1861"/>
        </pc:sldMkLst>
        <pc:spChg chg="mod">
          <ac:chgData name="Rob Kuehfus" userId="453d022f19b6df9a" providerId="LiveId" clId="{9E078FA0-ADF7-46CF-BBFB-726C3EAE0FE7}" dt="2018-10-15T13:48:03.610" v="10" actId="6549"/>
          <ac:spMkLst>
            <pc:docMk/>
            <pc:sldMk cId="1869999325" sldId="1861"/>
            <ac:spMk id="4" creationId="{733552F7-69DF-4C41-A061-E1790B36B6E0}"/>
          </ac:spMkLst>
        </pc:spChg>
        <pc:spChg chg="del">
          <ac:chgData name="Rob Kuehfus" userId="453d022f19b6df9a" providerId="LiveId" clId="{9E078FA0-ADF7-46CF-BBFB-726C3EAE0FE7}" dt="2018-10-15T13:47:51.290" v="1" actId="478"/>
          <ac:spMkLst>
            <pc:docMk/>
            <pc:sldMk cId="1869999325" sldId="1861"/>
            <ac:spMk id="5" creationId="{C2A8FA8E-80DC-468B-AB33-77C815EA5E15}"/>
          </ac:spMkLst>
        </pc:spChg>
        <pc:spChg chg="mod">
          <ac:chgData name="Rob Kuehfus" userId="453d022f19b6df9a" providerId="LiveId" clId="{9E078FA0-ADF7-46CF-BBFB-726C3EAE0FE7}" dt="2018-10-15T13:47:59.300" v="9" actId="20577"/>
          <ac:spMkLst>
            <pc:docMk/>
            <pc:sldMk cId="1869999325" sldId="1861"/>
            <ac:spMk id="7" creationId="{5B233F29-D5A5-4DF5-AA87-020831D2ED66}"/>
          </ac:spMkLst>
        </pc:spChg>
        <pc:spChg chg="add mod">
          <ac:chgData name="Rob Kuehfus" userId="453d022f19b6df9a" providerId="LiveId" clId="{9E078FA0-ADF7-46CF-BBFB-726C3EAE0FE7}" dt="2018-10-15T13:47:51.290" v="1" actId="478"/>
          <ac:spMkLst>
            <pc:docMk/>
            <pc:sldMk cId="1869999325" sldId="1861"/>
            <ac:spMk id="9" creationId="{D930A781-9740-4819-8E51-B03B2BD1C607}"/>
          </ac:spMkLst>
        </pc:spChg>
        <pc:grpChg chg="del">
          <ac:chgData name="Rob Kuehfus" userId="453d022f19b6df9a" providerId="LiveId" clId="{9E078FA0-ADF7-46CF-BBFB-726C3EAE0FE7}" dt="2018-10-15T13:48:09.026" v="11" actId="478"/>
          <ac:grpSpMkLst>
            <pc:docMk/>
            <pc:sldMk cId="1869999325" sldId="1861"/>
            <ac:grpSpMk id="8" creationId="{DA25287D-C442-4B83-926A-888AD7D1BECF}"/>
          </ac:grpSpMkLst>
        </pc:grpChg>
      </pc:sldChg>
      <pc:sldChg chg="del">
        <pc:chgData name="Rob Kuehfus" userId="453d022f19b6df9a" providerId="LiveId" clId="{9E078FA0-ADF7-46CF-BBFB-726C3EAE0FE7}" dt="2018-10-15T13:48:27.040" v="14" actId="2696"/>
        <pc:sldMkLst>
          <pc:docMk/>
          <pc:sldMk cId="2526073855" sldId="1878"/>
        </pc:sldMkLst>
      </pc:sldChg>
      <pc:sldChg chg="modSp">
        <pc:chgData name="Rob Kuehfus" userId="453d022f19b6df9a" providerId="LiveId" clId="{9E078FA0-ADF7-46CF-BBFB-726C3EAE0FE7}" dt="2018-10-15T13:49:00.427" v="28" actId="20577"/>
        <pc:sldMkLst>
          <pc:docMk/>
          <pc:sldMk cId="24435267" sldId="2317"/>
        </pc:sldMkLst>
        <pc:spChg chg="mod">
          <ac:chgData name="Rob Kuehfus" userId="453d022f19b6df9a" providerId="LiveId" clId="{9E078FA0-ADF7-46CF-BBFB-726C3EAE0FE7}" dt="2018-10-15T13:49:00.427" v="28" actId="20577"/>
          <ac:spMkLst>
            <pc:docMk/>
            <pc:sldMk cId="24435267" sldId="2317"/>
            <ac:spMk id="4" creationId="{00000000-0000-0000-0000-000000000000}"/>
          </ac:spMkLst>
        </pc:spChg>
      </pc:sldChg>
      <pc:sldChg chg="modSp">
        <pc:chgData name="Rob Kuehfus" userId="453d022f19b6df9a" providerId="LiveId" clId="{9E078FA0-ADF7-46CF-BBFB-726C3EAE0FE7}" dt="2018-10-15T13:48:51.656" v="24" actId="20577"/>
        <pc:sldMkLst>
          <pc:docMk/>
          <pc:sldMk cId="638425761" sldId="2320"/>
        </pc:sldMkLst>
        <pc:spChg chg="mod">
          <ac:chgData name="Rob Kuehfus" userId="453d022f19b6df9a" providerId="LiveId" clId="{9E078FA0-ADF7-46CF-BBFB-726C3EAE0FE7}" dt="2018-10-15T13:48:51.656" v="24" actId="20577"/>
          <ac:spMkLst>
            <pc:docMk/>
            <pc:sldMk cId="638425761" sldId="2320"/>
            <ac:spMk id="4" creationId="{00000000-0000-0000-0000-000000000000}"/>
          </ac:spMkLst>
        </pc:spChg>
      </pc:sldChg>
      <pc:sldChg chg="modSp">
        <pc:chgData name="Rob Kuehfus" userId="453d022f19b6df9a" providerId="LiveId" clId="{9E078FA0-ADF7-46CF-BBFB-726C3EAE0FE7}" dt="2018-10-15T13:48:44.060" v="20" actId="20577"/>
        <pc:sldMkLst>
          <pc:docMk/>
          <pc:sldMk cId="3331522324" sldId="2323"/>
        </pc:sldMkLst>
        <pc:spChg chg="mod">
          <ac:chgData name="Rob Kuehfus" userId="453d022f19b6df9a" providerId="LiveId" clId="{9E078FA0-ADF7-46CF-BBFB-726C3EAE0FE7}" dt="2018-10-15T13:48:44.060" v="20" actId="20577"/>
          <ac:spMkLst>
            <pc:docMk/>
            <pc:sldMk cId="3331522324" sldId="2323"/>
            <ac:spMk id="4" creationId="{00000000-0000-0000-0000-000000000000}"/>
          </ac:spMkLst>
        </pc:spChg>
      </pc:sldChg>
      <pc:sldChg chg="del">
        <pc:chgData name="Rob Kuehfus" userId="453d022f19b6df9a" providerId="LiveId" clId="{9E078FA0-ADF7-46CF-BBFB-726C3EAE0FE7}" dt="2018-10-15T13:48:37.441" v="16" actId="2696"/>
        <pc:sldMkLst>
          <pc:docMk/>
          <pc:sldMk cId="3238464537" sldId="2324"/>
        </pc:sldMkLst>
      </pc:sldChg>
      <pc:sldChg chg="del">
        <pc:chgData name="Rob Kuehfus" userId="453d022f19b6df9a" providerId="LiveId" clId="{9E078FA0-ADF7-46CF-BBFB-726C3EAE0FE7}" dt="2018-10-15T13:49:09.871" v="29" actId="2696"/>
        <pc:sldMkLst>
          <pc:docMk/>
          <pc:sldMk cId="3823002107" sldId="4538"/>
        </pc:sldMkLst>
      </pc:sldChg>
      <pc:sldChg chg="del">
        <pc:chgData name="Rob Kuehfus" userId="453d022f19b6df9a" providerId="LiveId" clId="{9E078FA0-ADF7-46CF-BBFB-726C3EAE0FE7}" dt="2018-10-15T13:48:25.941" v="12" actId="2696"/>
        <pc:sldMkLst>
          <pc:docMk/>
          <pc:sldMk cId="3516134887" sldId="4548"/>
        </pc:sldMkLst>
      </pc:sldChg>
      <pc:sldChg chg="del">
        <pc:chgData name="Rob Kuehfus" userId="453d022f19b6df9a" providerId="LiveId" clId="{9E078FA0-ADF7-46CF-BBFB-726C3EAE0FE7}" dt="2018-10-15T13:47:45.866" v="0" actId="2696"/>
        <pc:sldMkLst>
          <pc:docMk/>
          <pc:sldMk cId="3536359867" sldId="4549"/>
        </pc:sldMkLst>
      </pc:sldChg>
      <pc:sldMasterChg chg="delSldLayout">
        <pc:chgData name="Rob Kuehfus" userId="453d022f19b6df9a" providerId="LiveId" clId="{9E078FA0-ADF7-46CF-BBFB-726C3EAE0FE7}" dt="2018-10-15T13:48:27.042" v="15" actId="2696"/>
        <pc:sldMasterMkLst>
          <pc:docMk/>
          <pc:sldMasterMk cId="4137626204" sldId="2147484671"/>
        </pc:sldMasterMkLst>
        <pc:sldLayoutChg chg="del">
          <pc:chgData name="Rob Kuehfus" userId="453d022f19b6df9a" providerId="LiveId" clId="{9E078FA0-ADF7-46CF-BBFB-726C3EAE0FE7}" dt="2018-10-15T13:48:27.042" v="15" actId="2696"/>
          <pc:sldLayoutMkLst>
            <pc:docMk/>
            <pc:sldMasterMk cId="4137626204" sldId="2147484671"/>
            <pc:sldLayoutMk cId="2970728767" sldId="2147484730"/>
          </pc:sldLayoutMkLst>
        </pc:sldLayoutChg>
      </pc:sldMasterChg>
      <pc:sldMasterChg chg="delSldLayout">
        <pc:chgData name="Rob Kuehfus" userId="453d022f19b6df9a" providerId="LiveId" clId="{9E078FA0-ADF7-46CF-BBFB-726C3EAE0FE7}" dt="2018-10-15T13:48:25.941" v="13" actId="2696"/>
        <pc:sldMasterMkLst>
          <pc:docMk/>
          <pc:sldMasterMk cId="2348716963" sldId="2147484731"/>
        </pc:sldMasterMkLst>
        <pc:sldLayoutChg chg="del">
          <pc:chgData name="Rob Kuehfus" userId="453d022f19b6df9a" providerId="LiveId" clId="{9E078FA0-ADF7-46CF-BBFB-726C3EAE0FE7}" dt="2018-10-15T13:48:25.941" v="13" actId="2696"/>
          <pc:sldLayoutMkLst>
            <pc:docMk/>
            <pc:sldMasterMk cId="2348716963" sldId="2147484731"/>
            <pc:sldLayoutMk cId="3978009059" sldId="214748475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193D5-FED1-4E11-9642-1AFF75DBC169}" type="doc">
      <dgm:prSet loTypeId="urn:microsoft.com/office/officeart/2005/8/layout/equation1" loCatId="process" qsTypeId="urn:microsoft.com/office/officeart/2005/8/quickstyle/simple5" qsCatId="simple" csTypeId="urn:microsoft.com/office/officeart/2005/8/colors/accent0_3" csCatId="mainScheme" phldr="1"/>
      <dgm:spPr/>
    </dgm:pt>
    <dgm:pt modelId="{87F7054B-EC36-460A-A8C4-A910D417B6AD}">
      <dgm:prSet phldrT="[Text]"/>
      <dgm:spPr/>
      <dgm:t>
        <a:bodyPr/>
        <a:lstStyle/>
        <a:p>
          <a:pPr algn="ctr"/>
          <a:r>
            <a:rPr lang="en-US"/>
            <a:t>Pressure to digitally transform &amp; innovate</a:t>
          </a:r>
        </a:p>
      </dgm:t>
    </dgm:pt>
    <dgm:pt modelId="{F5EA056E-A247-4573-8665-585A48968C8E}" type="parTrans" cxnId="{17C59339-86B3-4B86-8CFB-48DC4BC7913D}">
      <dgm:prSet/>
      <dgm:spPr/>
      <dgm:t>
        <a:bodyPr/>
        <a:lstStyle/>
        <a:p>
          <a:pPr algn="ctr"/>
          <a:endParaRPr lang="en-US"/>
        </a:p>
      </dgm:t>
    </dgm:pt>
    <dgm:pt modelId="{5BE654F2-D4E5-44F7-A9F6-4BAEA8CEA4A2}" type="sibTrans" cxnId="{17C59339-86B3-4B86-8CFB-48DC4BC7913D}">
      <dgm:prSet/>
      <dgm:spPr/>
      <dgm:t>
        <a:bodyPr/>
        <a:lstStyle/>
        <a:p>
          <a:pPr algn="ctr"/>
          <a:endParaRPr lang="en-US"/>
        </a:p>
      </dgm:t>
    </dgm:pt>
    <dgm:pt modelId="{D2003F29-6A8A-497B-B0DF-62461C21D9E4}">
      <dgm:prSet phldrT="[Text]"/>
      <dgm:spPr/>
      <dgm:t>
        <a:bodyPr/>
        <a:lstStyle/>
        <a:p>
          <a:pPr algn="ctr"/>
          <a:r>
            <a:rPr lang="en-US"/>
            <a:t>Need for agility to reduce speed to market</a:t>
          </a:r>
        </a:p>
      </dgm:t>
    </dgm:pt>
    <dgm:pt modelId="{4978DCA8-C437-4DF4-91C1-A88B035439BC}" type="parTrans" cxnId="{AC6CADB0-7559-4481-8BEA-3E94580EF872}">
      <dgm:prSet/>
      <dgm:spPr/>
      <dgm:t>
        <a:bodyPr/>
        <a:lstStyle/>
        <a:p>
          <a:pPr algn="ctr"/>
          <a:endParaRPr lang="en-US"/>
        </a:p>
      </dgm:t>
    </dgm:pt>
    <dgm:pt modelId="{60138264-4423-49CB-89F0-75296998B991}" type="sibTrans" cxnId="{AC6CADB0-7559-4481-8BEA-3E94580EF872}">
      <dgm:prSet/>
      <dgm:spPr/>
      <dgm:t>
        <a:bodyPr/>
        <a:lstStyle/>
        <a:p>
          <a:pPr algn="ctr"/>
          <a:endParaRPr lang="en-US"/>
        </a:p>
      </dgm:t>
    </dgm:pt>
    <dgm:pt modelId="{94A8F90B-E0AD-4125-A319-9287629A1BDB}">
      <dgm:prSet phldrT="[Text]"/>
      <dgm:spPr/>
      <dgm:t>
        <a:bodyPr/>
        <a:lstStyle/>
        <a:p>
          <a:pPr algn="ctr"/>
          <a:r>
            <a:rPr lang="en-US"/>
            <a:t>Shift to DevOps</a:t>
          </a:r>
        </a:p>
      </dgm:t>
    </dgm:pt>
    <dgm:pt modelId="{8476C1CB-2F66-4CBA-A7E0-F9640CD8B07A}" type="parTrans" cxnId="{2A214FD4-C5BB-4D96-9A8F-1FC58F7D3F9F}">
      <dgm:prSet/>
      <dgm:spPr/>
      <dgm:t>
        <a:bodyPr/>
        <a:lstStyle/>
        <a:p>
          <a:pPr algn="ctr"/>
          <a:endParaRPr lang="en-US"/>
        </a:p>
      </dgm:t>
    </dgm:pt>
    <dgm:pt modelId="{220D3863-CD1C-47A2-888C-124EB12A8677}" type="sibTrans" cxnId="{2A214FD4-C5BB-4D96-9A8F-1FC58F7D3F9F}">
      <dgm:prSet/>
      <dgm:spPr/>
      <dgm:t>
        <a:bodyPr/>
        <a:lstStyle/>
        <a:p>
          <a:pPr algn="ctr"/>
          <a:endParaRPr lang="en-US"/>
        </a:p>
      </dgm:t>
    </dgm:pt>
    <dgm:pt modelId="{79250E68-B193-4BE2-A8D4-75C6E61975EF}">
      <dgm:prSet phldrT="[Text]" custT="1"/>
      <dgm:spPr>
        <a:solidFill>
          <a:schemeClr val="tx2">
            <a:lumMod val="75000"/>
            <a:lumOff val="25000"/>
          </a:schemeClr>
        </a:solidFill>
        <a:ln>
          <a:solidFill>
            <a:schemeClr val="accent1">
              <a:lumMod val="75000"/>
              <a:lumOff val="25000"/>
            </a:schemeClr>
          </a:solidFill>
        </a:ln>
      </dgm:spPr>
      <dgm:t>
        <a:bodyPr/>
        <a:lstStyle/>
        <a:p>
          <a:pPr algn="ctr"/>
          <a:r>
            <a:rPr lang="en-US" sz="2000"/>
            <a:t>Cloud Sprawl -&gt; </a:t>
          </a:r>
          <a:r>
            <a:rPr lang="en-US" sz="1500"/>
            <a:t>Increased complexity in managing standard, accountability, compliance, consistent architecture &amp; cost -&gt; </a:t>
          </a:r>
        </a:p>
        <a:p>
          <a:pPr algn="ctr"/>
          <a:r>
            <a:rPr lang="en-US" sz="1600" b="1"/>
            <a:t>at Scale</a:t>
          </a:r>
          <a:endParaRPr lang="en-US" sz="1500" b="1"/>
        </a:p>
      </dgm:t>
    </dgm:pt>
    <dgm:pt modelId="{43A9BAF5-DE13-4E8A-85DC-A430FE59AB08}" type="parTrans" cxnId="{2B872769-030E-44EB-8E9B-7AC52A71F78D}">
      <dgm:prSet/>
      <dgm:spPr/>
      <dgm:t>
        <a:bodyPr/>
        <a:lstStyle/>
        <a:p>
          <a:pPr algn="ctr"/>
          <a:endParaRPr lang="en-US"/>
        </a:p>
      </dgm:t>
    </dgm:pt>
    <dgm:pt modelId="{CBEE4B11-FDD3-472D-8616-6570508AF3E6}" type="sibTrans" cxnId="{2B872769-030E-44EB-8E9B-7AC52A71F78D}">
      <dgm:prSet/>
      <dgm:spPr/>
      <dgm:t>
        <a:bodyPr/>
        <a:lstStyle/>
        <a:p>
          <a:pPr algn="ctr"/>
          <a:endParaRPr lang="en-US"/>
        </a:p>
      </dgm:t>
    </dgm:pt>
    <dgm:pt modelId="{3FE01BDC-7335-411D-815C-2290B5AEA4A3}" type="pres">
      <dgm:prSet presAssocID="{FC4193D5-FED1-4E11-9642-1AFF75DBC169}" presName="linearFlow" presStyleCnt="0">
        <dgm:presLayoutVars>
          <dgm:dir/>
          <dgm:resizeHandles val="exact"/>
        </dgm:presLayoutVars>
      </dgm:prSet>
      <dgm:spPr/>
    </dgm:pt>
    <dgm:pt modelId="{F49D93E3-995B-41EC-BD61-600AF3C2D0AD}" type="pres">
      <dgm:prSet presAssocID="{87F7054B-EC36-460A-A8C4-A910D417B6AD}" presName="node" presStyleLbl="node1" presStyleIdx="0" presStyleCnt="4">
        <dgm:presLayoutVars>
          <dgm:bulletEnabled val="1"/>
        </dgm:presLayoutVars>
      </dgm:prSet>
      <dgm:spPr/>
    </dgm:pt>
    <dgm:pt modelId="{71ECD092-97D7-422B-B25E-504C7147A1CE}" type="pres">
      <dgm:prSet presAssocID="{5BE654F2-D4E5-44F7-A9F6-4BAEA8CEA4A2}" presName="spacerL" presStyleCnt="0"/>
      <dgm:spPr/>
    </dgm:pt>
    <dgm:pt modelId="{8EF0D0DA-0449-477C-BBAA-1E1EAE0C34CC}" type="pres">
      <dgm:prSet presAssocID="{5BE654F2-D4E5-44F7-A9F6-4BAEA8CEA4A2}" presName="sibTrans" presStyleLbl="sibTrans2D1" presStyleIdx="0" presStyleCnt="3"/>
      <dgm:spPr/>
    </dgm:pt>
    <dgm:pt modelId="{71DB7715-E6A5-4D7E-84B5-4395053C59D4}" type="pres">
      <dgm:prSet presAssocID="{5BE654F2-D4E5-44F7-A9F6-4BAEA8CEA4A2}" presName="spacerR" presStyleCnt="0"/>
      <dgm:spPr/>
    </dgm:pt>
    <dgm:pt modelId="{3C75113F-67E2-4ECE-9732-39C4DCCBD3C1}" type="pres">
      <dgm:prSet presAssocID="{D2003F29-6A8A-497B-B0DF-62461C21D9E4}" presName="node" presStyleLbl="node1" presStyleIdx="1" presStyleCnt="4">
        <dgm:presLayoutVars>
          <dgm:bulletEnabled val="1"/>
        </dgm:presLayoutVars>
      </dgm:prSet>
      <dgm:spPr/>
    </dgm:pt>
    <dgm:pt modelId="{7B667765-5599-46B0-A7F2-2E909A92E2DC}" type="pres">
      <dgm:prSet presAssocID="{60138264-4423-49CB-89F0-75296998B991}" presName="spacerL" presStyleCnt="0"/>
      <dgm:spPr/>
    </dgm:pt>
    <dgm:pt modelId="{9D32BD8A-2126-4C8B-8810-600F6BC6BEEF}" type="pres">
      <dgm:prSet presAssocID="{60138264-4423-49CB-89F0-75296998B991}" presName="sibTrans" presStyleLbl="sibTrans2D1" presStyleIdx="1" presStyleCnt="3"/>
      <dgm:spPr/>
    </dgm:pt>
    <dgm:pt modelId="{F9D8AA00-2F1B-49FD-ADA8-A97642EE78C4}" type="pres">
      <dgm:prSet presAssocID="{60138264-4423-49CB-89F0-75296998B991}" presName="spacerR" presStyleCnt="0"/>
      <dgm:spPr/>
    </dgm:pt>
    <dgm:pt modelId="{5FC70803-068F-4C2E-B96D-BE8AD3A337CD}" type="pres">
      <dgm:prSet presAssocID="{94A8F90B-E0AD-4125-A319-9287629A1BDB}" presName="node" presStyleLbl="node1" presStyleIdx="2" presStyleCnt="4">
        <dgm:presLayoutVars>
          <dgm:bulletEnabled val="1"/>
        </dgm:presLayoutVars>
      </dgm:prSet>
      <dgm:spPr/>
    </dgm:pt>
    <dgm:pt modelId="{DF57D253-05CB-4C5E-842C-289FD5A13BB1}" type="pres">
      <dgm:prSet presAssocID="{220D3863-CD1C-47A2-888C-124EB12A8677}" presName="spacerL" presStyleCnt="0"/>
      <dgm:spPr/>
    </dgm:pt>
    <dgm:pt modelId="{15061D0D-BA53-458B-94DB-D12A88D062EE}" type="pres">
      <dgm:prSet presAssocID="{220D3863-CD1C-47A2-888C-124EB12A8677}" presName="sibTrans" presStyleLbl="sibTrans2D1" presStyleIdx="2" presStyleCnt="3"/>
      <dgm:spPr/>
    </dgm:pt>
    <dgm:pt modelId="{E3E5EA78-1936-4A6A-92B9-F92B766A4790}" type="pres">
      <dgm:prSet presAssocID="{220D3863-CD1C-47A2-888C-124EB12A8677}" presName="spacerR" presStyleCnt="0"/>
      <dgm:spPr/>
    </dgm:pt>
    <dgm:pt modelId="{6235FB5D-B18E-4877-9094-26A36FCEB82F}" type="pres">
      <dgm:prSet presAssocID="{79250E68-B193-4BE2-A8D4-75C6E61975EF}" presName="node" presStyleLbl="node1" presStyleIdx="3" presStyleCnt="4" custScaleX="176688" custScaleY="176688">
        <dgm:presLayoutVars>
          <dgm:bulletEnabled val="1"/>
        </dgm:presLayoutVars>
      </dgm:prSet>
      <dgm:spPr/>
    </dgm:pt>
  </dgm:ptLst>
  <dgm:cxnLst>
    <dgm:cxn modelId="{17C59339-86B3-4B86-8CFB-48DC4BC7913D}" srcId="{FC4193D5-FED1-4E11-9642-1AFF75DBC169}" destId="{87F7054B-EC36-460A-A8C4-A910D417B6AD}" srcOrd="0" destOrd="0" parTransId="{F5EA056E-A247-4573-8665-585A48968C8E}" sibTransId="{5BE654F2-D4E5-44F7-A9F6-4BAEA8CEA4A2}"/>
    <dgm:cxn modelId="{A01F1F3D-5AE6-4A6C-8CFE-AEA48381DB92}" type="presOf" srcId="{87F7054B-EC36-460A-A8C4-A910D417B6AD}" destId="{F49D93E3-995B-41EC-BD61-600AF3C2D0AD}" srcOrd="0" destOrd="0" presId="urn:microsoft.com/office/officeart/2005/8/layout/equation1"/>
    <dgm:cxn modelId="{2B872769-030E-44EB-8E9B-7AC52A71F78D}" srcId="{FC4193D5-FED1-4E11-9642-1AFF75DBC169}" destId="{79250E68-B193-4BE2-A8D4-75C6E61975EF}" srcOrd="3" destOrd="0" parTransId="{43A9BAF5-DE13-4E8A-85DC-A430FE59AB08}" sibTransId="{CBEE4B11-FDD3-472D-8616-6570508AF3E6}"/>
    <dgm:cxn modelId="{14E25D8C-2278-48EC-98F5-1FCD84C4B372}" type="presOf" srcId="{FC4193D5-FED1-4E11-9642-1AFF75DBC169}" destId="{3FE01BDC-7335-411D-815C-2290B5AEA4A3}" srcOrd="0" destOrd="0" presId="urn:microsoft.com/office/officeart/2005/8/layout/equation1"/>
    <dgm:cxn modelId="{6905D69B-4BF9-4742-BB6C-BB4F11564C95}" type="presOf" srcId="{5BE654F2-D4E5-44F7-A9F6-4BAEA8CEA4A2}" destId="{8EF0D0DA-0449-477C-BBAA-1E1EAE0C34CC}" srcOrd="0" destOrd="0" presId="urn:microsoft.com/office/officeart/2005/8/layout/equation1"/>
    <dgm:cxn modelId="{91A8B3AE-E015-43A3-B6F8-C9E1194579F3}" type="presOf" srcId="{60138264-4423-49CB-89F0-75296998B991}" destId="{9D32BD8A-2126-4C8B-8810-600F6BC6BEEF}" srcOrd="0" destOrd="0" presId="urn:microsoft.com/office/officeart/2005/8/layout/equation1"/>
    <dgm:cxn modelId="{AC6CADB0-7559-4481-8BEA-3E94580EF872}" srcId="{FC4193D5-FED1-4E11-9642-1AFF75DBC169}" destId="{D2003F29-6A8A-497B-B0DF-62461C21D9E4}" srcOrd="1" destOrd="0" parTransId="{4978DCA8-C437-4DF4-91C1-A88B035439BC}" sibTransId="{60138264-4423-49CB-89F0-75296998B991}"/>
    <dgm:cxn modelId="{4F23C1C2-F285-43DC-A32E-023617C62160}" type="presOf" srcId="{79250E68-B193-4BE2-A8D4-75C6E61975EF}" destId="{6235FB5D-B18E-4877-9094-26A36FCEB82F}" srcOrd="0" destOrd="0" presId="urn:microsoft.com/office/officeart/2005/8/layout/equation1"/>
    <dgm:cxn modelId="{2A214FD4-C5BB-4D96-9A8F-1FC58F7D3F9F}" srcId="{FC4193D5-FED1-4E11-9642-1AFF75DBC169}" destId="{94A8F90B-E0AD-4125-A319-9287629A1BDB}" srcOrd="2" destOrd="0" parTransId="{8476C1CB-2F66-4CBA-A7E0-F9640CD8B07A}" sibTransId="{220D3863-CD1C-47A2-888C-124EB12A8677}"/>
    <dgm:cxn modelId="{0F244FDC-E3FD-4CFD-951C-A74A33BFD21B}" type="presOf" srcId="{94A8F90B-E0AD-4125-A319-9287629A1BDB}" destId="{5FC70803-068F-4C2E-B96D-BE8AD3A337CD}" srcOrd="0" destOrd="0" presId="urn:microsoft.com/office/officeart/2005/8/layout/equation1"/>
    <dgm:cxn modelId="{667FF9E0-9E88-426A-920A-8F945453CC82}" type="presOf" srcId="{220D3863-CD1C-47A2-888C-124EB12A8677}" destId="{15061D0D-BA53-458B-94DB-D12A88D062EE}" srcOrd="0" destOrd="0" presId="urn:microsoft.com/office/officeart/2005/8/layout/equation1"/>
    <dgm:cxn modelId="{0CE00EE9-71F4-4657-833F-90EA20EF2B08}" type="presOf" srcId="{D2003F29-6A8A-497B-B0DF-62461C21D9E4}" destId="{3C75113F-67E2-4ECE-9732-39C4DCCBD3C1}" srcOrd="0" destOrd="0" presId="urn:microsoft.com/office/officeart/2005/8/layout/equation1"/>
    <dgm:cxn modelId="{ADC0C3FF-F8AD-4267-BC83-C02132759C03}" type="presParOf" srcId="{3FE01BDC-7335-411D-815C-2290B5AEA4A3}" destId="{F49D93E3-995B-41EC-BD61-600AF3C2D0AD}" srcOrd="0" destOrd="0" presId="urn:microsoft.com/office/officeart/2005/8/layout/equation1"/>
    <dgm:cxn modelId="{009E3DDF-258F-45B9-A20A-EB278E5DA546}" type="presParOf" srcId="{3FE01BDC-7335-411D-815C-2290B5AEA4A3}" destId="{71ECD092-97D7-422B-B25E-504C7147A1CE}" srcOrd="1" destOrd="0" presId="urn:microsoft.com/office/officeart/2005/8/layout/equation1"/>
    <dgm:cxn modelId="{274E6DA2-3DA7-47F0-AC4F-9359A1EFD826}" type="presParOf" srcId="{3FE01BDC-7335-411D-815C-2290B5AEA4A3}" destId="{8EF0D0DA-0449-477C-BBAA-1E1EAE0C34CC}" srcOrd="2" destOrd="0" presId="urn:microsoft.com/office/officeart/2005/8/layout/equation1"/>
    <dgm:cxn modelId="{F0924EBE-0BD7-4D6D-9BC5-AFE813302736}" type="presParOf" srcId="{3FE01BDC-7335-411D-815C-2290B5AEA4A3}" destId="{71DB7715-E6A5-4D7E-84B5-4395053C59D4}" srcOrd="3" destOrd="0" presId="urn:microsoft.com/office/officeart/2005/8/layout/equation1"/>
    <dgm:cxn modelId="{4D835273-778A-4347-B825-F5C3FC3B9321}" type="presParOf" srcId="{3FE01BDC-7335-411D-815C-2290B5AEA4A3}" destId="{3C75113F-67E2-4ECE-9732-39C4DCCBD3C1}" srcOrd="4" destOrd="0" presId="urn:microsoft.com/office/officeart/2005/8/layout/equation1"/>
    <dgm:cxn modelId="{EF881A20-503E-49BE-ACBA-FC8279213B6B}" type="presParOf" srcId="{3FE01BDC-7335-411D-815C-2290B5AEA4A3}" destId="{7B667765-5599-46B0-A7F2-2E909A92E2DC}" srcOrd="5" destOrd="0" presId="urn:microsoft.com/office/officeart/2005/8/layout/equation1"/>
    <dgm:cxn modelId="{938B3FD8-47EF-4C04-802C-CE6D9021EEDF}" type="presParOf" srcId="{3FE01BDC-7335-411D-815C-2290B5AEA4A3}" destId="{9D32BD8A-2126-4C8B-8810-600F6BC6BEEF}" srcOrd="6" destOrd="0" presId="urn:microsoft.com/office/officeart/2005/8/layout/equation1"/>
    <dgm:cxn modelId="{5E1C425B-DD4A-4B2C-8E76-C5E49B7A3845}" type="presParOf" srcId="{3FE01BDC-7335-411D-815C-2290B5AEA4A3}" destId="{F9D8AA00-2F1B-49FD-ADA8-A97642EE78C4}" srcOrd="7" destOrd="0" presId="urn:microsoft.com/office/officeart/2005/8/layout/equation1"/>
    <dgm:cxn modelId="{A05FC7FF-FDC9-43B0-A505-B6A35CBC412E}" type="presParOf" srcId="{3FE01BDC-7335-411D-815C-2290B5AEA4A3}" destId="{5FC70803-068F-4C2E-B96D-BE8AD3A337CD}" srcOrd="8" destOrd="0" presId="urn:microsoft.com/office/officeart/2005/8/layout/equation1"/>
    <dgm:cxn modelId="{5CAAD223-B367-4670-A9D9-C0A1A0908339}" type="presParOf" srcId="{3FE01BDC-7335-411D-815C-2290B5AEA4A3}" destId="{DF57D253-05CB-4C5E-842C-289FD5A13BB1}" srcOrd="9" destOrd="0" presId="urn:microsoft.com/office/officeart/2005/8/layout/equation1"/>
    <dgm:cxn modelId="{40564404-97F6-44B2-B6F3-9E98C8AAD84C}" type="presParOf" srcId="{3FE01BDC-7335-411D-815C-2290B5AEA4A3}" destId="{15061D0D-BA53-458B-94DB-D12A88D062EE}" srcOrd="10" destOrd="0" presId="urn:microsoft.com/office/officeart/2005/8/layout/equation1"/>
    <dgm:cxn modelId="{C2A8C870-25FE-4356-9CF0-05469A265396}" type="presParOf" srcId="{3FE01BDC-7335-411D-815C-2290B5AEA4A3}" destId="{E3E5EA78-1936-4A6A-92B9-F92B766A4790}" srcOrd="11" destOrd="0" presId="urn:microsoft.com/office/officeart/2005/8/layout/equation1"/>
    <dgm:cxn modelId="{4B237D65-4606-4E31-84CB-0918833176EF}" type="presParOf" srcId="{3FE01BDC-7335-411D-815C-2290B5AEA4A3}" destId="{6235FB5D-B18E-4877-9094-26A36FCEB82F}"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D93E3-995B-41EC-BD61-600AF3C2D0AD}">
      <dsp:nvSpPr>
        <dsp:cNvPr id="0" name=""/>
        <dsp:cNvSpPr/>
      </dsp:nvSpPr>
      <dsp:spPr>
        <a:xfrm>
          <a:off x="6442" y="1864926"/>
          <a:ext cx="1688814" cy="1688814"/>
        </a:xfrm>
        <a:prstGeom prst="ellipse">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Pressure to digitally transform &amp; innovate</a:t>
          </a:r>
        </a:p>
      </dsp:txBody>
      <dsp:txXfrm>
        <a:off x="253763" y="2112247"/>
        <a:ext cx="1194172" cy="1194172"/>
      </dsp:txXfrm>
    </dsp:sp>
    <dsp:sp modelId="{8EF0D0DA-0449-477C-BBAA-1E1EAE0C34CC}">
      <dsp:nvSpPr>
        <dsp:cNvPr id="0" name=""/>
        <dsp:cNvSpPr/>
      </dsp:nvSpPr>
      <dsp:spPr>
        <a:xfrm>
          <a:off x="1832388" y="2219577"/>
          <a:ext cx="979512" cy="979512"/>
        </a:xfrm>
        <a:prstGeom prst="mathPlus">
          <a:avLst/>
        </a:prstGeom>
        <a:solidFill>
          <a:schemeClr val="dk2">
            <a:tint val="6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962222" y="2594142"/>
        <a:ext cx="719844" cy="230382"/>
      </dsp:txXfrm>
    </dsp:sp>
    <dsp:sp modelId="{3C75113F-67E2-4ECE-9732-39C4DCCBD3C1}">
      <dsp:nvSpPr>
        <dsp:cNvPr id="0" name=""/>
        <dsp:cNvSpPr/>
      </dsp:nvSpPr>
      <dsp:spPr>
        <a:xfrm>
          <a:off x="2949033" y="1864926"/>
          <a:ext cx="1688814" cy="1688814"/>
        </a:xfrm>
        <a:prstGeom prst="ellipse">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Need for agility to reduce speed to market</a:t>
          </a:r>
        </a:p>
      </dsp:txBody>
      <dsp:txXfrm>
        <a:off x="3196354" y="2112247"/>
        <a:ext cx="1194172" cy="1194172"/>
      </dsp:txXfrm>
    </dsp:sp>
    <dsp:sp modelId="{9D32BD8A-2126-4C8B-8810-600F6BC6BEEF}">
      <dsp:nvSpPr>
        <dsp:cNvPr id="0" name=""/>
        <dsp:cNvSpPr/>
      </dsp:nvSpPr>
      <dsp:spPr>
        <a:xfrm>
          <a:off x="4774979" y="2219577"/>
          <a:ext cx="979512" cy="979512"/>
        </a:xfrm>
        <a:prstGeom prst="mathPlus">
          <a:avLst/>
        </a:prstGeom>
        <a:solidFill>
          <a:schemeClr val="dk2">
            <a:tint val="6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904813" y="2594142"/>
        <a:ext cx="719844" cy="230382"/>
      </dsp:txXfrm>
    </dsp:sp>
    <dsp:sp modelId="{5FC70803-068F-4C2E-B96D-BE8AD3A337CD}">
      <dsp:nvSpPr>
        <dsp:cNvPr id="0" name=""/>
        <dsp:cNvSpPr/>
      </dsp:nvSpPr>
      <dsp:spPr>
        <a:xfrm>
          <a:off x="5891623" y="1864926"/>
          <a:ext cx="1688814" cy="1688814"/>
        </a:xfrm>
        <a:prstGeom prst="ellipse">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Shift to DevOps</a:t>
          </a:r>
        </a:p>
      </dsp:txBody>
      <dsp:txXfrm>
        <a:off x="6138944" y="2112247"/>
        <a:ext cx="1194172" cy="1194172"/>
      </dsp:txXfrm>
    </dsp:sp>
    <dsp:sp modelId="{15061D0D-BA53-458B-94DB-D12A88D062EE}">
      <dsp:nvSpPr>
        <dsp:cNvPr id="0" name=""/>
        <dsp:cNvSpPr/>
      </dsp:nvSpPr>
      <dsp:spPr>
        <a:xfrm>
          <a:off x="7717570" y="2219577"/>
          <a:ext cx="979512" cy="979512"/>
        </a:xfrm>
        <a:prstGeom prst="mathEqual">
          <a:avLst/>
        </a:prstGeom>
        <a:solidFill>
          <a:schemeClr val="dk2">
            <a:tint val="6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847404" y="2421356"/>
        <a:ext cx="719844" cy="575954"/>
      </dsp:txXfrm>
    </dsp:sp>
    <dsp:sp modelId="{6235FB5D-B18E-4877-9094-26A36FCEB82F}">
      <dsp:nvSpPr>
        <dsp:cNvPr id="0" name=""/>
        <dsp:cNvSpPr/>
      </dsp:nvSpPr>
      <dsp:spPr>
        <a:xfrm>
          <a:off x="8834214" y="1217367"/>
          <a:ext cx="2983932" cy="2983932"/>
        </a:xfrm>
        <a:prstGeom prst="ellipse">
          <a:avLst/>
        </a:prstGeom>
        <a:solidFill>
          <a:schemeClr val="tx2">
            <a:lumMod val="75000"/>
            <a:lumOff val="25000"/>
          </a:schemeClr>
        </a:solidFill>
        <a:ln>
          <a:solidFill>
            <a:schemeClr val="accent1">
              <a:lumMod val="75000"/>
              <a:lumOff val="25000"/>
            </a:schemeClr>
          </a:solid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Cloud Sprawl -&gt; </a:t>
          </a:r>
          <a:r>
            <a:rPr lang="en-US" sz="1500" kern="1200"/>
            <a:t>Increased complexity in managing standard, accountability, compliance, consistent architecture &amp; cost -&gt; </a:t>
          </a:r>
        </a:p>
        <a:p>
          <a:pPr marL="0" lvl="0" indent="0" algn="ctr" defTabSz="889000">
            <a:lnSpc>
              <a:spcPct val="90000"/>
            </a:lnSpc>
            <a:spcBef>
              <a:spcPct val="0"/>
            </a:spcBef>
            <a:spcAft>
              <a:spcPct val="35000"/>
            </a:spcAft>
            <a:buNone/>
          </a:pPr>
          <a:r>
            <a:rPr lang="en-US" sz="1600" b="1" kern="1200"/>
            <a:t>at Scale</a:t>
          </a:r>
          <a:endParaRPr lang="en-US" sz="1500" b="1" kern="1200"/>
        </a:p>
      </dsp:txBody>
      <dsp:txXfrm>
        <a:off x="9271201" y="1654354"/>
        <a:ext cx="2109958" cy="2109958"/>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10/15/2018 9:47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10/15/2018 9:47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10/15/2018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10/15/2018 9:47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14</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4885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10/15/2018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509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10/15/2018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7945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882" b="0" i="0" u="none" strike="noStrike" kern="1200" baseline="0">
              <a:solidFill>
                <a:schemeClr val="tx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10/15/2018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525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10/15/2018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8854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10/15/2018 9:47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96A38E-5A11-4CF1-9B3D-57CE4E3FAF7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5138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10/15/2018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3717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10/15/2018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4386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10/15/2018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1750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10/15/2018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6208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5564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10/15/2018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9295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10/15/2018 9:47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13</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7783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339497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36156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326816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76609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98983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38845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596998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25415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8910115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96685613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6495772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507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06250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5437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82783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06320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154433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731011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326797" y="2831011"/>
            <a:ext cx="3348219" cy="2237377"/>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326797" y="2383682"/>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137317" y="88337"/>
            <a:ext cx="2650698" cy="875905"/>
          </a:xfrm>
          <a:prstGeom prst="rect">
            <a:avLst/>
          </a:prstGeom>
        </p:spPr>
      </p:pic>
    </p:spTree>
    <p:extLst>
      <p:ext uri="{BB962C8B-B14F-4D97-AF65-F5344CB8AC3E}">
        <p14:creationId xmlns:p14="http://schemas.microsoft.com/office/powerpoint/2010/main" val="106425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solidFill>
                  <a:schemeClr val="accent1"/>
                </a:solidFill>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solidFill>
                  <a:schemeClr val="accent1"/>
                </a:solidFill>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41030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91041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09309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68458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76158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7412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72697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0"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1" y="856631"/>
            <a:ext cx="7184571" cy="5300329"/>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1"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5878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44541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11577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86053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1" y="2871362"/>
            <a:ext cx="3317965"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365761" y="3542213"/>
            <a:ext cx="3317965"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84326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1" y="3124671"/>
            <a:ext cx="3317965"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403520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44219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6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590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011490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8716963"/>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10/15/2018</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884217182"/>
      </p:ext>
    </p:extLst>
  </p:cSld>
  <p:clrMap bg1="lt1" tx1="dk1" bg2="lt2" tx2="dk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 id="2147484764" r:id="rId13"/>
    <p:sldLayoutId id="2147484765" r:id="rId14"/>
    <p:sldLayoutId id="2147484766" r:id="rId15"/>
    <p:sldLayoutId id="2147484767" r:id="rId16"/>
    <p:sldLayoutId id="2147484768" r:id="rId17"/>
    <p:sldLayoutId id="214748476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g"/></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1" y="1317546"/>
            <a:ext cx="11316355" cy="2215991"/>
          </a:xfrm>
        </p:spPr>
        <p:txBody>
          <a:bodyPr/>
          <a:lstStyle/>
          <a:p>
            <a:r>
              <a:rPr lang="en-US"/>
              <a:t>BRK3062 - Architecting Security and Governance Across your Azure Subscriptions</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8261" y="3988296"/>
            <a:ext cx="6724450" cy="307777"/>
          </a:xfrm>
        </p:spPr>
        <p:txBody>
          <a:bodyPr vert="horz" wrap="square" lIns="0" tIns="0" rIns="0" bIns="0" rtlCol="0" anchor="t">
            <a:spAutoFit/>
          </a:bodyPr>
          <a:lstStyle/>
          <a:p>
            <a:r>
              <a:rPr lang="en-US" dirty="0"/>
              <a:t>Name</a:t>
            </a:r>
          </a:p>
        </p:txBody>
      </p:sp>
      <p:sp>
        <p:nvSpPr>
          <p:cNvPr id="9" name="Text Placeholder 8">
            <a:extLst>
              <a:ext uri="{FF2B5EF4-FFF2-40B4-BE49-F238E27FC236}">
                <a16:creationId xmlns:a16="http://schemas.microsoft.com/office/drawing/2014/main" id="{D930A781-9740-4819-8E51-B03B2BD1C60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344449" y="5321731"/>
            <a:ext cx="3390043" cy="83271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ctr" anchorCtr="0" forceAA="0" compatLnSpc="1">
            <a:prstTxWarp prst="textNoShape">
              <a:avLst/>
            </a:prstTxWarp>
            <a:spAutoFit/>
          </a:bodyPr>
          <a:lstStyle/>
          <a:p>
            <a:pPr marL="0" marR="0" lvl="0" indent="0" algn="ctr" defTabSz="914296"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Remediation</a:t>
            </a:r>
          </a:p>
          <a:p>
            <a:pPr marL="0" marR="0" lvl="0" indent="0" algn="ctr" defTabSz="914296"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58931" y="5322797"/>
            <a:ext cx="3373963" cy="83271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ctr" anchorCtr="0" forceAA="0" compatLnSpc="1">
            <a:prstTxWarp prst="textNoShape">
              <a:avLst/>
            </a:prstTxWarp>
            <a:spAutoFit/>
          </a:bodyPr>
          <a:lstStyle/>
          <a:p>
            <a:pPr marL="0" marR="0" lvl="0" indent="0" algn="ctr" defTabSz="914296"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10190" y="5322797"/>
            <a:ext cx="3380959" cy="83271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ctr" anchorCtr="0" forceAA="0" compatLnSpc="1">
            <a:prstTxWarp prst="textNoShape">
              <a:avLst/>
            </a:prstTxWarp>
            <a:spAutoFit/>
          </a:bodyPr>
          <a:lstStyle/>
          <a:p>
            <a:pPr marL="0" marR="0" lvl="0" indent="0" algn="ctr" defTabSz="914296"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Apply policies</a:t>
            </a:r>
            <a:br>
              <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br>
            <a:r>
              <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53213" y="2461300"/>
            <a:ext cx="3102348" cy="859773"/>
          </a:xfrm>
          <a:prstGeom prst="rect">
            <a:avLst/>
          </a:prstGeom>
          <a:noFill/>
        </p:spPr>
        <p:txBody>
          <a:bodyPr wrap="square" lIns="179260" tIns="143408" rIns="179260" bIns="143408" rtlCol="0">
            <a:spAutoFit/>
          </a:bodyPr>
          <a:lstStyle/>
          <a:p>
            <a:pPr marL="0" marR="0" lvl="0" indent="0" algn="l" defTabSz="914086"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Turn on built-in policies </a:t>
            </a:r>
            <a:br>
              <a:rPr kumimoji="0" lang="en-US" sz="1372"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53215" y="3304039"/>
            <a:ext cx="3102347" cy="669721"/>
          </a:xfrm>
          <a:prstGeom prst="rect">
            <a:avLst/>
          </a:prstGeom>
          <a:noFill/>
        </p:spPr>
        <p:txBody>
          <a:bodyPr wrap="square" lIns="179260" tIns="143408" rIns="179260" bIns="143408" rtlCol="0">
            <a:spAutoFit/>
          </a:bodyPr>
          <a:lstStyle/>
          <a:p>
            <a:pPr marL="0" marR="0" lvl="0" indent="0" algn="l" defTabSz="914086"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53215" y="4047812"/>
            <a:ext cx="3102347" cy="669721"/>
          </a:xfrm>
          <a:prstGeom prst="rect">
            <a:avLst/>
          </a:prstGeom>
          <a:noFill/>
        </p:spPr>
        <p:txBody>
          <a:bodyPr wrap="square" lIns="179260" tIns="143408" rIns="179260" bIns="143408" rtlCol="0">
            <a:spAutoFit/>
          </a:bodyPr>
          <a:lstStyle/>
          <a:p>
            <a:pPr marL="0" marR="0" lvl="0" indent="0" algn="l" defTabSz="914086"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881397" y="2511411"/>
            <a:ext cx="3015027" cy="859773"/>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3245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Apply policies to a Management Group with control across your </a:t>
            </a:r>
            <a:br>
              <a:rPr kumimoji="0" lang="en-US" sz="1372"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372"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881398" y="3277483"/>
            <a:ext cx="3015025" cy="859773"/>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3245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8913733" y="2618537"/>
            <a:ext cx="3010520" cy="479669"/>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3245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8913733" y="3338542"/>
            <a:ext cx="3010520" cy="701268"/>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3245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Remediation on existing resources </a:t>
            </a: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t>
            </a:r>
            <a:r>
              <a:rPr kumimoji="0" lang="en-US" sz="1400" b="0" i="0" u="none" strike="noStrike" kern="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NEW</a:t>
            </a: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t>
            </a:r>
            <a:endParaRPr kumimoji="0" lang="en-US" sz="1372"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119879" y="1900405"/>
            <a:ext cx="0" cy="4220908"/>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060741" y="1942499"/>
            <a:ext cx="0" cy="4220908"/>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34025" y="2618537"/>
            <a:ext cx="359305" cy="359305"/>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96"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34025" y="3396687"/>
            <a:ext cx="359305" cy="359305"/>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96"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34025" y="4109501"/>
            <a:ext cx="359305" cy="359305"/>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96"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434342" y="2618537"/>
            <a:ext cx="359305" cy="359305"/>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96"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434342" y="3527729"/>
            <a:ext cx="359305" cy="359305"/>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96"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434660" y="2644103"/>
            <a:ext cx="359305" cy="359305"/>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96"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434660" y="3396687"/>
            <a:ext cx="359305" cy="359305"/>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96"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42544" y="1627084"/>
            <a:ext cx="1006737" cy="940157"/>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96"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9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769991" y="1668489"/>
            <a:ext cx="654343" cy="817927"/>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D0D0D"/>
            </a:solidFill>
            <a:prstDash val="solid"/>
            <a:miter lim="800000"/>
            <a:headEnd/>
            <a:tailEnd/>
          </a:ln>
          <a:extLst/>
        </p:spPr>
        <p:txBody>
          <a:bodyPr vert="horz" wrap="square" lIns="89629" tIns="44815" rIns="89629" bIns="44815" numCol="1" anchor="t" anchorCtr="0" compatLnSpc="1">
            <a:prstTxWarp prst="textNoShape">
              <a:avLst/>
            </a:prstTxWarp>
          </a:bodyPr>
          <a:lstStyle/>
          <a:p>
            <a:pPr marL="0" marR="0" lvl="0" indent="0" algn="l" defTabSz="91429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451036" y="1633715"/>
            <a:ext cx="1086601" cy="851000"/>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96"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9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881398" y="4142837"/>
            <a:ext cx="3015025" cy="479669"/>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3245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434342" y="4211728"/>
            <a:ext cx="359305" cy="359305"/>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96"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674916" y="281409"/>
            <a:ext cx="10992834" cy="881979"/>
          </a:xfrm>
        </p:spPr>
        <p:txBody>
          <a:bodyPr/>
          <a:lstStyle/>
          <a:p>
            <a:r>
              <a:rPr lang="en-US">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54344" y="4742414"/>
            <a:ext cx="3102347" cy="479669"/>
          </a:xfrm>
          <a:prstGeom prst="rect">
            <a:avLst/>
          </a:prstGeom>
          <a:noFill/>
        </p:spPr>
        <p:txBody>
          <a:bodyPr wrap="square" lIns="179260" tIns="143408" rIns="179260" bIns="143408" rtlCol="0">
            <a:spAutoFit/>
          </a:bodyPr>
          <a:lstStyle/>
          <a:p>
            <a:pPr marL="0" marR="0" lvl="0" indent="0" algn="l" defTabSz="914086"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VM In-Guest Policy (</a:t>
            </a:r>
            <a:r>
              <a:rPr kumimoji="0" lang="en-US" sz="1200" b="0" i="0" u="none" strike="noStrike" kern="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NEW</a:t>
            </a:r>
            <a:r>
              <a:rPr kumimoji="0" lang="en-US" sz="1372"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35154" y="4804103"/>
            <a:ext cx="359305" cy="359305"/>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96"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2"/>
          <a:stretch>
            <a:fillRect/>
          </a:stretch>
        </p:blipFill>
        <p:spPr>
          <a:xfrm>
            <a:off x="3336068" y="338062"/>
            <a:ext cx="496826" cy="496826"/>
          </a:xfrm>
          <a:prstGeom prst="rect">
            <a:avLst/>
          </a:prstGeom>
        </p:spPr>
      </p:pic>
    </p:spTree>
    <p:extLst>
      <p:ext uri="{BB962C8B-B14F-4D97-AF65-F5344CB8AC3E}">
        <p14:creationId xmlns:p14="http://schemas.microsoft.com/office/powerpoint/2010/main" val="19265492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 – Azure Policy</a:t>
            </a:r>
          </a:p>
        </p:txBody>
      </p:sp>
      <p:sp>
        <p:nvSpPr>
          <p:cNvPr id="4" name="Text Placeholder 3"/>
          <p:cNvSpPr>
            <a:spLocks noGrp="1"/>
          </p:cNvSpPr>
          <p:nvPr>
            <p:ph type="body" sz="quarter" idx="12"/>
          </p:nvPr>
        </p:nvSpPr>
        <p:spPr/>
        <p:txBody>
          <a:bodyPr/>
          <a:lstStyle/>
          <a:p>
            <a:r>
              <a:rPr lang="en-US" dirty="0"/>
              <a:t>Name</a:t>
            </a:r>
          </a:p>
        </p:txBody>
      </p:sp>
    </p:spTree>
    <p:extLst>
      <p:ext uri="{BB962C8B-B14F-4D97-AF65-F5344CB8AC3E}">
        <p14:creationId xmlns:p14="http://schemas.microsoft.com/office/powerpoint/2010/main" val="2443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344CAC-9AB1-4ADE-8575-F3BB89ED196E}"/>
              </a:ext>
            </a:extLst>
          </p:cNvPr>
          <p:cNvSpPr>
            <a:spLocks noGrp="1"/>
          </p:cNvSpPr>
          <p:nvPr>
            <p:ph type="title"/>
          </p:nvPr>
        </p:nvSpPr>
        <p:spPr>
          <a:xfrm>
            <a:off x="585215" y="1060659"/>
            <a:ext cx="8902734" cy="4487382"/>
          </a:xfrm>
        </p:spPr>
        <p:txBody>
          <a:bodyPr/>
          <a:lstStyle/>
          <a:p>
            <a:r>
              <a:rPr lang="en-US" sz="540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92 </a:t>
            </a:r>
            <a:r>
              <a:rPr lang="en-US">
                <a:gradFill>
                  <a:gsLst>
                    <a:gs pos="1250">
                      <a:srgbClr val="353535"/>
                    </a:gs>
                    <a:gs pos="100000">
                      <a:srgbClr val="353535"/>
                    </a:gs>
                  </a:gsLst>
                  <a:lin ang="5400000" scaled="0"/>
                </a:gradFill>
                <a:latin typeface="Segoe UI Light"/>
              </a:rPr>
              <a:t>of the top 100 Azure Customers use policy </a:t>
            </a:r>
            <a:br>
              <a:rPr lang="en-US">
                <a:gradFill>
                  <a:gsLst>
                    <a:gs pos="1250">
                      <a:srgbClr val="353535"/>
                    </a:gs>
                    <a:gs pos="100000">
                      <a:srgbClr val="353535"/>
                    </a:gs>
                  </a:gsLst>
                  <a:lin ang="5400000" scaled="0"/>
                </a:gradFill>
                <a:latin typeface="Segoe UI Light"/>
              </a:rPr>
            </a:br>
            <a:br>
              <a:rPr lang="en-US">
                <a:gradFill>
                  <a:gsLst>
                    <a:gs pos="1250">
                      <a:srgbClr val="353535"/>
                    </a:gs>
                    <a:gs pos="100000">
                      <a:srgbClr val="353535"/>
                    </a:gs>
                  </a:gsLst>
                  <a:lin ang="5400000" scaled="0"/>
                </a:gradFill>
                <a:latin typeface="Segoe UI Light"/>
              </a:rPr>
            </a:br>
            <a:r>
              <a:rPr lang="en-US" sz="2800"/>
              <a:t>ASOS</a:t>
            </a:r>
            <a:br>
              <a:rPr lang="en-US" sz="2000"/>
            </a:br>
            <a:r>
              <a:rPr lang="en-US" sz="2000"/>
              <a:t>“..</a:t>
            </a:r>
            <a:r>
              <a:rPr lang="en-GB" sz="2000" b="0" i="1">
                <a:latin typeface="+mn-lt"/>
              </a:rPr>
              <a:t>we’re now confident that all of our IaaS is hardened to our very own standards”</a:t>
            </a:r>
            <a:br>
              <a:rPr lang="en-GB" sz="2000" b="0" i="1">
                <a:latin typeface="+mn-lt"/>
              </a:rPr>
            </a:br>
            <a:r>
              <a:rPr lang="en-GB" sz="2000" b="0" i="1">
                <a:latin typeface="+mn-lt"/>
              </a:rPr>
              <a:t>“..continuously helping us to reduce our attack surface in our DevTest environments”</a:t>
            </a:r>
            <a:br>
              <a:rPr lang="en-GB" sz="2000" b="0" i="1">
                <a:latin typeface="+mn-lt"/>
              </a:rPr>
            </a:br>
            <a:r>
              <a:rPr lang="en-GB" sz="2000" b="0" i="1">
                <a:latin typeface="+mn-lt"/>
              </a:rPr>
              <a:t>	</a:t>
            </a:r>
            <a:r>
              <a:rPr lang="en-GB" sz="1800" b="0">
                <a:latin typeface="+mn-lt"/>
              </a:rPr>
              <a:t>				Ian Margetts, Platform Lead (ALM)</a:t>
            </a:r>
            <a:br>
              <a:rPr lang="en-GB" sz="1800" b="0">
                <a:latin typeface="+mn-lt"/>
              </a:rPr>
            </a:br>
            <a:r>
              <a:rPr lang="en-GB" sz="1800" b="0">
                <a:latin typeface="+mn-lt"/>
              </a:rPr>
              <a:t>					Leslie Lintott, Lead Platform Engineer</a:t>
            </a:r>
            <a:br>
              <a:rPr lang="en-GB" sz="2000" b="0"/>
            </a:br>
            <a:br>
              <a:rPr lang="en-US" sz="2000" b="0" i="1">
                <a:latin typeface="+mn-lt"/>
              </a:rPr>
            </a:br>
            <a:r>
              <a:rPr lang="en-US" sz="2800"/>
              <a:t>BP</a:t>
            </a:r>
            <a:br>
              <a:rPr lang="en-US" sz="2000"/>
            </a:br>
            <a:r>
              <a:rPr lang="en-US" sz="2000"/>
              <a:t>“..</a:t>
            </a:r>
            <a:r>
              <a:rPr lang="en-US" sz="2000" b="0" i="1">
                <a:latin typeface="+mn-lt"/>
              </a:rPr>
              <a:t>allowed BP to obtain a better security, compliance and audit profile”</a:t>
            </a:r>
            <a:br>
              <a:rPr lang="en-US" sz="2000" b="0" i="1">
                <a:latin typeface="+mn-lt"/>
              </a:rPr>
            </a:br>
            <a:r>
              <a:rPr lang="en-US" sz="2000" b="0" i="1">
                <a:latin typeface="+mn-lt"/>
              </a:rPr>
              <a:t>“..found policies to be a game changer simply because they provide control in areas which protect compute, network, storage and various  other Azure services</a:t>
            </a:r>
            <a:r>
              <a:rPr lang="en-US" sz="2000" b="0" i="1">
                <a:gradFill>
                  <a:gsLst>
                    <a:gs pos="1250">
                      <a:srgbClr val="353535"/>
                    </a:gs>
                    <a:gs pos="100000">
                      <a:srgbClr val="353535"/>
                    </a:gs>
                  </a:gsLst>
                  <a:lin ang="5400000" scaled="0"/>
                </a:gradFill>
                <a:latin typeface="Segoe UI Light"/>
                <a:cs typeface="Segoe UI Light"/>
              </a:rPr>
              <a:t>”</a:t>
            </a:r>
            <a:br>
              <a:rPr lang="en-US" sz="2000" b="0" i="1">
                <a:gradFill>
                  <a:gsLst>
                    <a:gs pos="1250">
                      <a:srgbClr val="353535"/>
                    </a:gs>
                    <a:gs pos="100000">
                      <a:srgbClr val="353535"/>
                    </a:gs>
                  </a:gsLst>
                  <a:lin ang="5400000" scaled="0"/>
                </a:gradFill>
                <a:latin typeface="Segoe UI Light"/>
                <a:cs typeface="Segoe UI Light"/>
              </a:rPr>
            </a:br>
            <a:r>
              <a:rPr lang="en-US" sz="2000" b="0" i="1">
                <a:gradFill>
                  <a:gsLst>
                    <a:gs pos="1250">
                      <a:srgbClr val="353535"/>
                    </a:gs>
                    <a:gs pos="100000">
                      <a:srgbClr val="353535"/>
                    </a:gs>
                  </a:gsLst>
                  <a:lin ang="5400000" scaled="0"/>
                </a:gradFill>
                <a:latin typeface="Segoe UI Light"/>
                <a:cs typeface="Segoe UI Light"/>
              </a:rPr>
              <a:t>						</a:t>
            </a:r>
            <a:r>
              <a:rPr lang="en-US" sz="1800" b="0">
                <a:latin typeface="+mn-lt"/>
              </a:rPr>
              <a:t>John </a:t>
            </a:r>
            <a:r>
              <a:rPr lang="en-US" sz="1800" b="0" err="1">
                <a:latin typeface="+mn-lt"/>
              </a:rPr>
              <a:t>Maio</a:t>
            </a:r>
            <a:r>
              <a:rPr lang="en-US" sz="1800" b="0">
                <a:latin typeface="+mn-lt"/>
              </a:rPr>
              <a:t>, Chief Architect</a:t>
            </a:r>
            <a:endParaRPr lang="en-US" sz="3200" b="0">
              <a:latin typeface="+mn-lt"/>
            </a:endParaRPr>
          </a:p>
        </p:txBody>
      </p:sp>
    </p:spTree>
    <p:extLst>
      <p:ext uri="{BB962C8B-B14F-4D97-AF65-F5344CB8AC3E}">
        <p14:creationId xmlns:p14="http://schemas.microsoft.com/office/powerpoint/2010/main" val="366304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ctangle: Rounded Corners 214">
            <a:extLst>
              <a:ext uri="{FF2B5EF4-FFF2-40B4-BE49-F238E27FC236}">
                <a16:creationId xmlns:a16="http://schemas.microsoft.com/office/drawing/2014/main" id="{2B6E0994-FE06-41F7-A080-C38A321B6E6E}"/>
              </a:ext>
            </a:extLst>
          </p:cNvPr>
          <p:cNvSpPr/>
          <p:nvPr/>
        </p:nvSpPr>
        <p:spPr bwMode="auto">
          <a:xfrm>
            <a:off x="-1423946" y="2117093"/>
            <a:ext cx="13415962" cy="1176186"/>
          </a:xfrm>
          <a:prstGeom prst="roundRect">
            <a:avLst>
              <a:gd name="adj" fmla="val 50000"/>
            </a:avLst>
          </a:prstGeom>
          <a:solidFill>
            <a:schemeClr val="bg1"/>
          </a:solidFill>
          <a:ln w="25400" cap="flat" cmpd="sng" algn="ctr">
            <a:gradFill flip="none" rotWithShape="1">
              <a:gsLst>
                <a:gs pos="18000">
                  <a:schemeClr val="accent1">
                    <a:lumMod val="5000"/>
                    <a:lumOff val="95000"/>
                  </a:schemeClr>
                </a:gs>
                <a:gs pos="60000">
                  <a:schemeClr val="accent5"/>
                </a:gs>
                <a:gs pos="100000">
                  <a:schemeClr val="accent5">
                    <a:lumMod val="50000"/>
                  </a:schemeClr>
                </a:gs>
              </a:gsLst>
              <a:lin ang="0" scaled="1"/>
              <a:tileRect/>
            </a:gradFill>
            <a:prstDash val="solid"/>
          </a:ln>
          <a:effectLst>
            <a:outerShdw blurRad="114300" dist="25400" dir="2700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7" name="TextBox 216">
            <a:extLst>
              <a:ext uri="{FF2B5EF4-FFF2-40B4-BE49-F238E27FC236}">
                <a16:creationId xmlns:a16="http://schemas.microsoft.com/office/drawing/2014/main" id="{3AFC50C8-F6DB-4520-88E7-92379EC166C6}"/>
              </a:ext>
            </a:extLst>
          </p:cNvPr>
          <p:cNvSpPr txBox="1"/>
          <p:nvPr/>
        </p:nvSpPr>
        <p:spPr>
          <a:xfrm>
            <a:off x="9846609" y="2512141"/>
            <a:ext cx="1155060" cy="369332"/>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1A1A1A"/>
                    </a:gs>
                    <a:gs pos="100000">
                      <a:srgbClr val="1A1A1A"/>
                    </a:gs>
                  </a:gsLst>
                  <a:lin ang="5400000" scaled="1"/>
                </a:gradFill>
                <a:effectLst/>
                <a:uLnTx/>
                <a:uFillTx/>
                <a:latin typeface="Segoe UI"/>
                <a:cs typeface="Segoe UI Semibold" panose="020B0702040204020203" pitchFamily="34" charset="0"/>
              </a:rPr>
              <a:t>Operate</a:t>
            </a:r>
          </a:p>
        </p:txBody>
      </p:sp>
      <p:sp>
        <p:nvSpPr>
          <p:cNvPr id="218" name="TextBox 217">
            <a:extLst>
              <a:ext uri="{FF2B5EF4-FFF2-40B4-BE49-F238E27FC236}">
                <a16:creationId xmlns:a16="http://schemas.microsoft.com/office/drawing/2014/main" id="{FA037782-C250-4350-BEE0-FF83B972A074}"/>
              </a:ext>
            </a:extLst>
          </p:cNvPr>
          <p:cNvSpPr txBox="1"/>
          <p:nvPr/>
        </p:nvSpPr>
        <p:spPr>
          <a:xfrm>
            <a:off x="7142963" y="2528988"/>
            <a:ext cx="1039067" cy="369332"/>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1A1A1A"/>
                    </a:gs>
                    <a:gs pos="100000">
                      <a:srgbClr val="1A1A1A"/>
                    </a:gs>
                  </a:gsLst>
                  <a:lin ang="5400000" scaled="1"/>
                </a:gradFill>
                <a:effectLst/>
                <a:uLnTx/>
                <a:uFillTx/>
                <a:latin typeface="Segoe UI"/>
                <a:cs typeface="Segoe UI Semibold" panose="020B0702040204020203" pitchFamily="34" charset="0"/>
              </a:rPr>
              <a:t>Deploy</a:t>
            </a:r>
          </a:p>
        </p:txBody>
      </p:sp>
      <p:sp>
        <p:nvSpPr>
          <p:cNvPr id="224" name="Rectangle 223">
            <a:extLst>
              <a:ext uri="{FF2B5EF4-FFF2-40B4-BE49-F238E27FC236}">
                <a16:creationId xmlns:a16="http://schemas.microsoft.com/office/drawing/2014/main" id="{DBDB8F2F-34D7-4A9A-AA3D-2832673E6185}"/>
              </a:ext>
            </a:extLst>
          </p:cNvPr>
          <p:cNvSpPr/>
          <p:nvPr/>
        </p:nvSpPr>
        <p:spPr>
          <a:xfrm>
            <a:off x="2521991" y="2530896"/>
            <a:ext cx="1400769" cy="369332"/>
          </a:xfrm>
          <a:prstGeom prst="rect">
            <a:avLst/>
          </a:prstGeom>
        </p:spPr>
        <p:txBody>
          <a:bodyPr wrap="none" anchor="ctr">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Semibold" panose="020B0702040204020203" pitchFamily="34" charset="0"/>
              </a:rPr>
              <a:t>Build/Test</a:t>
            </a:r>
          </a:p>
        </p:txBody>
      </p:sp>
      <p:sp>
        <p:nvSpPr>
          <p:cNvPr id="85" name="Rectangle 84">
            <a:extLst>
              <a:ext uri="{FF2B5EF4-FFF2-40B4-BE49-F238E27FC236}">
                <a16:creationId xmlns:a16="http://schemas.microsoft.com/office/drawing/2014/main" id="{D7533FD1-CAA3-4365-87B6-9741DC8BB8D5}"/>
              </a:ext>
            </a:extLst>
          </p:cNvPr>
          <p:cNvSpPr/>
          <p:nvPr/>
        </p:nvSpPr>
        <p:spPr>
          <a:xfrm>
            <a:off x="559098" y="2512141"/>
            <a:ext cx="800220" cy="369332"/>
          </a:xfrm>
          <a:prstGeom prst="rect">
            <a:avLst/>
          </a:prstGeom>
        </p:spPr>
        <p:txBody>
          <a:bodyPr wrap="none" anchor="ctr">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Semibold" panose="020B0702040204020203" pitchFamily="34" charset="0"/>
              </a:rPr>
              <a:t>Code</a:t>
            </a:r>
          </a:p>
        </p:txBody>
      </p:sp>
      <p:cxnSp>
        <p:nvCxnSpPr>
          <p:cNvPr id="4" name="Straight Connector 3">
            <a:extLst>
              <a:ext uri="{FF2B5EF4-FFF2-40B4-BE49-F238E27FC236}">
                <a16:creationId xmlns:a16="http://schemas.microsoft.com/office/drawing/2014/main" id="{F045A2B4-752B-4E27-8650-81BB78F983A6}"/>
              </a:ext>
            </a:extLst>
          </p:cNvPr>
          <p:cNvCxnSpPr/>
          <p:nvPr/>
        </p:nvCxnSpPr>
        <p:spPr>
          <a:xfrm>
            <a:off x="1851103" y="2258936"/>
            <a:ext cx="0" cy="82555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E2655E6-BEF4-429C-883E-3AE375080509}"/>
              </a:ext>
            </a:extLst>
          </p:cNvPr>
          <p:cNvCxnSpPr/>
          <p:nvPr/>
        </p:nvCxnSpPr>
        <p:spPr>
          <a:xfrm>
            <a:off x="9173737" y="2229233"/>
            <a:ext cx="0" cy="82555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7666D782-6DEA-487F-B615-252DE2AD54FC}"/>
              </a:ext>
            </a:extLst>
          </p:cNvPr>
          <p:cNvSpPr txBox="1"/>
          <p:nvPr/>
        </p:nvSpPr>
        <p:spPr>
          <a:xfrm>
            <a:off x="4779835" y="6286729"/>
            <a:ext cx="2780128"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DevOps            </a:t>
            </a:r>
          </a:p>
        </p:txBody>
      </p:sp>
      <p:pic>
        <p:nvPicPr>
          <p:cNvPr id="120" name="Graphic 119">
            <a:extLst>
              <a:ext uri="{FF2B5EF4-FFF2-40B4-BE49-F238E27FC236}">
                <a16:creationId xmlns:a16="http://schemas.microsoft.com/office/drawing/2014/main" id="{5ECD7C3C-6503-4EA8-99EE-AD9F2C61A5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2094" y="4890463"/>
            <a:ext cx="1052736" cy="1052736"/>
          </a:xfrm>
          <a:prstGeom prst="rect">
            <a:avLst/>
          </a:prstGeom>
        </p:spPr>
      </p:pic>
      <p:sp>
        <p:nvSpPr>
          <p:cNvPr id="122" name="TextBox 121">
            <a:extLst>
              <a:ext uri="{FF2B5EF4-FFF2-40B4-BE49-F238E27FC236}">
                <a16:creationId xmlns:a16="http://schemas.microsoft.com/office/drawing/2014/main" id="{BEB838EE-F14E-413B-91A0-A06C96C3F1D9}"/>
              </a:ext>
            </a:extLst>
          </p:cNvPr>
          <p:cNvSpPr txBox="1"/>
          <p:nvPr/>
        </p:nvSpPr>
        <p:spPr>
          <a:xfrm>
            <a:off x="588263" y="1052310"/>
            <a:ext cx="10608804" cy="433965"/>
          </a:xfrm>
          <a:prstGeom prst="rect">
            <a:avLst/>
          </a:prstGeom>
          <a:noFill/>
        </p:spPr>
        <p:txBody>
          <a:bodyPr wrap="square" lIns="0" tIns="91440" rIns="91440" bIns="9144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13400"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panose="020B0502040204020203" pitchFamily="34" charset="0"/>
              </a:rPr>
              <a:t>Shift left to deliver compliant code faster </a:t>
            </a:r>
          </a:p>
        </p:txBody>
      </p:sp>
      <p:sp>
        <p:nvSpPr>
          <p:cNvPr id="128" name="Title 1">
            <a:extLst>
              <a:ext uri="{FF2B5EF4-FFF2-40B4-BE49-F238E27FC236}">
                <a16:creationId xmlns:a16="http://schemas.microsoft.com/office/drawing/2014/main" id="{63BDD829-F54A-477E-9AB3-00E2D701F6B7}"/>
              </a:ext>
            </a:extLst>
          </p:cNvPr>
          <p:cNvSpPr>
            <a:spLocks noGrp="1"/>
          </p:cNvSpPr>
          <p:nvPr>
            <p:ph type="title"/>
          </p:nvPr>
        </p:nvSpPr>
        <p:spPr>
          <a:xfrm>
            <a:off x="588263" y="457200"/>
            <a:ext cx="11018520" cy="553998"/>
          </a:xfrm>
        </p:spPr>
        <p:txBody>
          <a:bodyPr/>
          <a:lstStyle/>
          <a:p>
            <a:r>
              <a:rPr lang="en-US"/>
              <a:t>Enforce policies as part of the development process</a:t>
            </a:r>
          </a:p>
        </p:txBody>
      </p:sp>
      <p:sp>
        <p:nvSpPr>
          <p:cNvPr id="271" name="TextBox 270">
            <a:extLst>
              <a:ext uri="{FF2B5EF4-FFF2-40B4-BE49-F238E27FC236}">
                <a16:creationId xmlns:a16="http://schemas.microsoft.com/office/drawing/2014/main" id="{13BF076E-74CC-4D2A-BF6A-838A52230416}"/>
              </a:ext>
            </a:extLst>
          </p:cNvPr>
          <p:cNvSpPr txBox="1"/>
          <p:nvPr/>
        </p:nvSpPr>
        <p:spPr>
          <a:xfrm>
            <a:off x="10261553" y="4032830"/>
            <a:ext cx="1230674" cy="400110"/>
          </a:xfrm>
          <a:prstGeom prst="rect">
            <a:avLst/>
          </a:prstGeom>
          <a:noFill/>
          <a:ln>
            <a:noFill/>
          </a:ln>
        </p:spPr>
        <p:txBody>
          <a:bodyPr wrap="square" lIns="91440" tIns="91440" rIns="91440" bIns="91440" rtlCol="0" anchor="ctr">
            <a:spAutoFit/>
          </a:bodyPr>
          <a:lstStyle/>
          <a:p>
            <a:pPr marL="0" marR="0" lvl="0" indent="0" algn="l"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Monitoring</a:t>
            </a:r>
            <a:endParaRPr kumimoji="0" lang="en-US" sz="105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endParaRPr>
          </a:p>
        </p:txBody>
      </p:sp>
      <p:sp>
        <p:nvSpPr>
          <p:cNvPr id="239" name="TextBox 238">
            <a:extLst>
              <a:ext uri="{FF2B5EF4-FFF2-40B4-BE49-F238E27FC236}">
                <a16:creationId xmlns:a16="http://schemas.microsoft.com/office/drawing/2014/main" id="{C03D3A97-4639-4EEB-94C2-55EF6033DF98}"/>
              </a:ext>
            </a:extLst>
          </p:cNvPr>
          <p:cNvSpPr txBox="1"/>
          <p:nvPr/>
        </p:nvSpPr>
        <p:spPr>
          <a:xfrm>
            <a:off x="10282839" y="4544805"/>
            <a:ext cx="914228" cy="400110"/>
          </a:xfrm>
          <a:prstGeom prst="rect">
            <a:avLst/>
          </a:prstGeom>
          <a:noFill/>
          <a:ln>
            <a:noFill/>
          </a:ln>
        </p:spPr>
        <p:txBody>
          <a:bodyPr wrap="square" lIns="91440" tIns="91440" rIns="91440" bIns="91440" rtlCol="0" anchor="ctr">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l"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Security</a:t>
            </a:r>
          </a:p>
        </p:txBody>
      </p:sp>
      <p:sp>
        <p:nvSpPr>
          <p:cNvPr id="78" name="shield_3" title="Icon of a shield with an exclamation point inside">
            <a:extLst>
              <a:ext uri="{FF2B5EF4-FFF2-40B4-BE49-F238E27FC236}">
                <a16:creationId xmlns:a16="http://schemas.microsoft.com/office/drawing/2014/main" id="{FBA8F9E0-A672-48E6-B3A8-0EF888646C0C}"/>
              </a:ext>
            </a:extLst>
          </p:cNvPr>
          <p:cNvSpPr>
            <a:spLocks noChangeAspect="1" noEditPoints="1"/>
          </p:cNvSpPr>
          <p:nvPr/>
        </p:nvSpPr>
        <p:spPr bwMode="auto">
          <a:xfrm>
            <a:off x="9964464" y="4591678"/>
            <a:ext cx="275873" cy="279601"/>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4" name="TextBox 253">
            <a:extLst>
              <a:ext uri="{FF2B5EF4-FFF2-40B4-BE49-F238E27FC236}">
                <a16:creationId xmlns:a16="http://schemas.microsoft.com/office/drawing/2014/main" id="{0508087C-5C71-46A3-8830-33B7E30A3A5C}"/>
              </a:ext>
            </a:extLst>
          </p:cNvPr>
          <p:cNvSpPr txBox="1"/>
          <p:nvPr/>
        </p:nvSpPr>
        <p:spPr>
          <a:xfrm>
            <a:off x="10261553" y="5056781"/>
            <a:ext cx="1230674" cy="400110"/>
          </a:xfrm>
          <a:prstGeom prst="rect">
            <a:avLst/>
          </a:prstGeom>
          <a:noFill/>
          <a:ln>
            <a:noFill/>
          </a:ln>
        </p:spPr>
        <p:txBody>
          <a:bodyPr wrap="square" lIns="91440" tIns="91440" rIns="91440" bIns="91440" rtlCol="0" anchor="ctr">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l"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Policy</a:t>
            </a:r>
          </a:p>
        </p:txBody>
      </p:sp>
      <p:sp>
        <p:nvSpPr>
          <p:cNvPr id="82" name="Trackers_EADF" title="Icon of a clipboard with a checklist on it">
            <a:extLst>
              <a:ext uri="{FF2B5EF4-FFF2-40B4-BE49-F238E27FC236}">
                <a16:creationId xmlns:a16="http://schemas.microsoft.com/office/drawing/2014/main" id="{CF6AFC19-E683-4C6C-94CD-D1591D441EBE}"/>
              </a:ext>
            </a:extLst>
          </p:cNvPr>
          <p:cNvSpPr>
            <a:spLocks noChangeAspect="1" noEditPoints="1"/>
          </p:cNvSpPr>
          <p:nvPr/>
        </p:nvSpPr>
        <p:spPr bwMode="auto">
          <a:xfrm>
            <a:off x="9969259" y="5033455"/>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binoculars" title="Icon of binoculars">
            <a:extLst>
              <a:ext uri="{FF2B5EF4-FFF2-40B4-BE49-F238E27FC236}">
                <a16:creationId xmlns:a16="http://schemas.microsoft.com/office/drawing/2014/main" id="{29C49ABD-14D6-4F19-AFBD-4B384B2B2B3B}"/>
              </a:ext>
            </a:extLst>
          </p:cNvPr>
          <p:cNvSpPr>
            <a:spLocks noChangeAspect="1" noEditPoints="1"/>
          </p:cNvSpPr>
          <p:nvPr/>
        </p:nvSpPr>
        <p:spPr bwMode="auto">
          <a:xfrm>
            <a:off x="9953111" y="4095725"/>
            <a:ext cx="297904" cy="27432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7" name="Straight Connector 36">
            <a:extLst>
              <a:ext uri="{FF2B5EF4-FFF2-40B4-BE49-F238E27FC236}">
                <a16:creationId xmlns:a16="http://schemas.microsoft.com/office/drawing/2014/main" id="{B353D688-A219-483D-AFE8-E1C7347A56A1}"/>
              </a:ext>
            </a:extLst>
          </p:cNvPr>
          <p:cNvCxnSpPr/>
          <p:nvPr/>
        </p:nvCxnSpPr>
        <p:spPr>
          <a:xfrm>
            <a:off x="5460575" y="2258936"/>
            <a:ext cx="0" cy="82555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230331"/>
      </p:ext>
    </p:extLst>
  </p:cSld>
  <p:clrMapOvr>
    <a:masterClrMapping/>
  </p:clrMapOvr>
  <mc:AlternateContent xmlns:mc="http://schemas.openxmlformats.org/markup-compatibility/2006" xmlns:p14="http://schemas.microsoft.com/office/powerpoint/2010/main">
    <mc:Choice Requires="p14">
      <p:transition p14:dur="0"/>
    </mc:Choice>
    <mc:Fallback xmlns:a14="http://schemas.microsoft.com/office/drawing/2010/main" xmlns:asvg="http://schemas.microsoft.com/office/drawing/2016/SVG/main" xmlns:a16="http://schemas.microsoft.com/office/drawing/2014/main"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ctangle: Rounded Corners 214">
            <a:extLst>
              <a:ext uri="{FF2B5EF4-FFF2-40B4-BE49-F238E27FC236}">
                <a16:creationId xmlns:a16="http://schemas.microsoft.com/office/drawing/2014/main" id="{2B6E0994-FE06-41F7-A080-C38A321B6E6E}"/>
              </a:ext>
            </a:extLst>
          </p:cNvPr>
          <p:cNvSpPr/>
          <p:nvPr/>
        </p:nvSpPr>
        <p:spPr bwMode="auto">
          <a:xfrm>
            <a:off x="-1423946" y="2117093"/>
            <a:ext cx="13415962" cy="1176186"/>
          </a:xfrm>
          <a:prstGeom prst="roundRect">
            <a:avLst>
              <a:gd name="adj" fmla="val 50000"/>
            </a:avLst>
          </a:prstGeom>
          <a:solidFill>
            <a:schemeClr val="bg1"/>
          </a:solidFill>
          <a:ln w="25400" cap="flat" cmpd="sng" algn="ctr">
            <a:gradFill flip="none" rotWithShape="1">
              <a:gsLst>
                <a:gs pos="18000">
                  <a:schemeClr val="accent1">
                    <a:lumMod val="5000"/>
                    <a:lumOff val="95000"/>
                  </a:schemeClr>
                </a:gs>
                <a:gs pos="60000">
                  <a:schemeClr val="accent5"/>
                </a:gs>
                <a:gs pos="100000">
                  <a:schemeClr val="accent5">
                    <a:lumMod val="50000"/>
                  </a:schemeClr>
                </a:gs>
              </a:gsLst>
              <a:lin ang="0" scaled="1"/>
              <a:tileRect/>
            </a:gradFill>
            <a:prstDash val="solid"/>
          </a:ln>
          <a:effectLst>
            <a:outerShdw blurRad="114300" dist="25400" dir="2700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7" name="TextBox 216">
            <a:extLst>
              <a:ext uri="{FF2B5EF4-FFF2-40B4-BE49-F238E27FC236}">
                <a16:creationId xmlns:a16="http://schemas.microsoft.com/office/drawing/2014/main" id="{3AFC50C8-F6DB-4520-88E7-92379EC166C6}"/>
              </a:ext>
            </a:extLst>
          </p:cNvPr>
          <p:cNvSpPr txBox="1"/>
          <p:nvPr/>
        </p:nvSpPr>
        <p:spPr>
          <a:xfrm>
            <a:off x="9846609" y="2512141"/>
            <a:ext cx="1155060" cy="369332"/>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1A1A1A"/>
                    </a:gs>
                    <a:gs pos="100000">
                      <a:srgbClr val="1A1A1A"/>
                    </a:gs>
                  </a:gsLst>
                  <a:lin ang="5400000" scaled="1"/>
                </a:gradFill>
                <a:effectLst/>
                <a:uLnTx/>
                <a:uFillTx/>
                <a:latin typeface="Segoe UI"/>
                <a:cs typeface="Segoe UI Semibold" panose="020B0702040204020203" pitchFamily="34" charset="0"/>
              </a:rPr>
              <a:t>Operate</a:t>
            </a:r>
          </a:p>
        </p:txBody>
      </p:sp>
      <p:sp>
        <p:nvSpPr>
          <p:cNvPr id="218" name="TextBox 217">
            <a:extLst>
              <a:ext uri="{FF2B5EF4-FFF2-40B4-BE49-F238E27FC236}">
                <a16:creationId xmlns:a16="http://schemas.microsoft.com/office/drawing/2014/main" id="{FA037782-C250-4350-BEE0-FF83B972A074}"/>
              </a:ext>
            </a:extLst>
          </p:cNvPr>
          <p:cNvSpPr txBox="1"/>
          <p:nvPr/>
        </p:nvSpPr>
        <p:spPr>
          <a:xfrm>
            <a:off x="7142963" y="2528988"/>
            <a:ext cx="1039067" cy="369332"/>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1A1A1A"/>
                    </a:gs>
                    <a:gs pos="100000">
                      <a:srgbClr val="1A1A1A"/>
                    </a:gs>
                  </a:gsLst>
                  <a:lin ang="5400000" scaled="1"/>
                </a:gradFill>
                <a:effectLst/>
                <a:uLnTx/>
                <a:uFillTx/>
                <a:latin typeface="Segoe UI"/>
                <a:cs typeface="Segoe UI Semibold" panose="020B0702040204020203" pitchFamily="34" charset="0"/>
              </a:rPr>
              <a:t>Deploy</a:t>
            </a:r>
          </a:p>
        </p:txBody>
      </p:sp>
      <p:sp>
        <p:nvSpPr>
          <p:cNvPr id="224" name="Rectangle 223">
            <a:extLst>
              <a:ext uri="{FF2B5EF4-FFF2-40B4-BE49-F238E27FC236}">
                <a16:creationId xmlns:a16="http://schemas.microsoft.com/office/drawing/2014/main" id="{DBDB8F2F-34D7-4A9A-AA3D-2832673E6185}"/>
              </a:ext>
            </a:extLst>
          </p:cNvPr>
          <p:cNvSpPr/>
          <p:nvPr/>
        </p:nvSpPr>
        <p:spPr>
          <a:xfrm>
            <a:off x="2521991" y="2530896"/>
            <a:ext cx="1400769" cy="369332"/>
          </a:xfrm>
          <a:prstGeom prst="rect">
            <a:avLst/>
          </a:prstGeom>
        </p:spPr>
        <p:txBody>
          <a:bodyPr wrap="none" anchor="ctr">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Semibold" panose="020B0702040204020203" pitchFamily="34" charset="0"/>
              </a:rPr>
              <a:t>Build/Test</a:t>
            </a:r>
          </a:p>
        </p:txBody>
      </p:sp>
      <p:sp>
        <p:nvSpPr>
          <p:cNvPr id="85" name="Rectangle 84">
            <a:extLst>
              <a:ext uri="{FF2B5EF4-FFF2-40B4-BE49-F238E27FC236}">
                <a16:creationId xmlns:a16="http://schemas.microsoft.com/office/drawing/2014/main" id="{D7533FD1-CAA3-4365-87B6-9741DC8BB8D5}"/>
              </a:ext>
            </a:extLst>
          </p:cNvPr>
          <p:cNvSpPr/>
          <p:nvPr/>
        </p:nvSpPr>
        <p:spPr>
          <a:xfrm>
            <a:off x="559098" y="2512141"/>
            <a:ext cx="800220" cy="369332"/>
          </a:xfrm>
          <a:prstGeom prst="rect">
            <a:avLst/>
          </a:prstGeom>
        </p:spPr>
        <p:txBody>
          <a:bodyPr wrap="none" anchor="ctr">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Semibold" panose="020B0702040204020203" pitchFamily="34" charset="0"/>
              </a:rPr>
              <a:t>Code</a:t>
            </a:r>
          </a:p>
        </p:txBody>
      </p:sp>
      <p:cxnSp>
        <p:nvCxnSpPr>
          <p:cNvPr id="4" name="Straight Connector 3">
            <a:extLst>
              <a:ext uri="{FF2B5EF4-FFF2-40B4-BE49-F238E27FC236}">
                <a16:creationId xmlns:a16="http://schemas.microsoft.com/office/drawing/2014/main" id="{F045A2B4-752B-4E27-8650-81BB78F983A6}"/>
              </a:ext>
            </a:extLst>
          </p:cNvPr>
          <p:cNvCxnSpPr/>
          <p:nvPr/>
        </p:nvCxnSpPr>
        <p:spPr>
          <a:xfrm>
            <a:off x="1851103" y="2258936"/>
            <a:ext cx="0" cy="82555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E2655E6-BEF4-429C-883E-3AE375080509}"/>
              </a:ext>
            </a:extLst>
          </p:cNvPr>
          <p:cNvCxnSpPr/>
          <p:nvPr/>
        </p:nvCxnSpPr>
        <p:spPr>
          <a:xfrm>
            <a:off x="9173737" y="2229233"/>
            <a:ext cx="0" cy="82555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Arrow: Left 7">
            <a:extLst>
              <a:ext uri="{FF2B5EF4-FFF2-40B4-BE49-F238E27FC236}">
                <a16:creationId xmlns:a16="http://schemas.microsoft.com/office/drawing/2014/main" id="{4826A0B9-35D9-40F3-BFFD-1F1D11D815F5}"/>
              </a:ext>
            </a:extLst>
          </p:cNvPr>
          <p:cNvSpPr/>
          <p:nvPr/>
        </p:nvSpPr>
        <p:spPr bwMode="auto">
          <a:xfrm>
            <a:off x="5543776" y="3602854"/>
            <a:ext cx="6231895" cy="1203469"/>
          </a:xfrm>
          <a:prstGeom prst="leftArrow">
            <a:avLst/>
          </a:prstGeom>
          <a:noFill/>
          <a:ln w="19050">
            <a:solidFill>
              <a:schemeClr val="tx1">
                <a:lumMod val="50000"/>
                <a:lumOff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8" name="TextBox 117">
            <a:extLst>
              <a:ext uri="{FF2B5EF4-FFF2-40B4-BE49-F238E27FC236}">
                <a16:creationId xmlns:a16="http://schemas.microsoft.com/office/drawing/2014/main" id="{7666D782-6DEA-487F-B615-252DE2AD54FC}"/>
              </a:ext>
            </a:extLst>
          </p:cNvPr>
          <p:cNvSpPr txBox="1"/>
          <p:nvPr/>
        </p:nvSpPr>
        <p:spPr>
          <a:xfrm>
            <a:off x="3265979" y="6286729"/>
            <a:ext cx="2780128"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DevOps            </a:t>
            </a:r>
          </a:p>
        </p:txBody>
      </p:sp>
      <p:pic>
        <p:nvPicPr>
          <p:cNvPr id="120" name="Graphic 119">
            <a:extLst>
              <a:ext uri="{FF2B5EF4-FFF2-40B4-BE49-F238E27FC236}">
                <a16:creationId xmlns:a16="http://schemas.microsoft.com/office/drawing/2014/main" id="{5ECD7C3C-6503-4EA8-99EE-AD9F2C61A5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8238" y="4890463"/>
            <a:ext cx="1052736" cy="1052736"/>
          </a:xfrm>
          <a:prstGeom prst="rect">
            <a:avLst/>
          </a:prstGeom>
        </p:spPr>
      </p:pic>
      <p:grpSp>
        <p:nvGrpSpPr>
          <p:cNvPr id="3" name="Group 2">
            <a:extLst>
              <a:ext uri="{FF2B5EF4-FFF2-40B4-BE49-F238E27FC236}">
                <a16:creationId xmlns:a16="http://schemas.microsoft.com/office/drawing/2014/main" id="{B8BC974C-1FDA-4240-94C4-FCE25B84C573}"/>
              </a:ext>
            </a:extLst>
          </p:cNvPr>
          <p:cNvGrpSpPr/>
          <p:nvPr/>
        </p:nvGrpSpPr>
        <p:grpSpPr>
          <a:xfrm>
            <a:off x="5333858" y="4915399"/>
            <a:ext cx="2177522" cy="1694495"/>
            <a:chOff x="5333858" y="4915399"/>
            <a:chExt cx="2177522" cy="1694495"/>
          </a:xfrm>
        </p:grpSpPr>
        <p:pic>
          <p:nvPicPr>
            <p:cNvPr id="117" name="Graphic 116">
              <a:extLst>
                <a:ext uri="{FF2B5EF4-FFF2-40B4-BE49-F238E27FC236}">
                  <a16:creationId xmlns:a16="http://schemas.microsoft.com/office/drawing/2014/main" id="{78496645-7C2E-4E99-BD6B-69A97B548A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2078" y="4915399"/>
              <a:ext cx="1043446" cy="1027800"/>
            </a:xfrm>
            <a:prstGeom prst="rect">
              <a:avLst/>
            </a:prstGeom>
          </p:spPr>
        </p:pic>
        <p:sp>
          <p:nvSpPr>
            <p:cNvPr id="119" name="Rectangle 118">
              <a:extLst>
                <a:ext uri="{FF2B5EF4-FFF2-40B4-BE49-F238E27FC236}">
                  <a16:creationId xmlns:a16="http://schemas.microsoft.com/office/drawing/2014/main" id="{9A0B4400-E7C5-449C-AC5C-685C25F0344F}"/>
                </a:ext>
              </a:extLst>
            </p:cNvPr>
            <p:cNvSpPr/>
            <p:nvPr/>
          </p:nvSpPr>
          <p:spPr>
            <a:xfrm>
              <a:off x="6046107" y="6240562"/>
              <a:ext cx="1465273"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Policy</a:t>
              </a:r>
              <a:endParaRPr kumimoji="0" lang="en-US" sz="1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121" name="plus" title="Icon of a plus sign">
              <a:extLst>
                <a:ext uri="{FF2B5EF4-FFF2-40B4-BE49-F238E27FC236}">
                  <a16:creationId xmlns:a16="http://schemas.microsoft.com/office/drawing/2014/main" id="{BC8EA96D-4DA1-4B87-B81D-267C0A01013B}"/>
                </a:ext>
              </a:extLst>
            </p:cNvPr>
            <p:cNvSpPr>
              <a:spLocks noChangeAspect="1" noEditPoints="1"/>
            </p:cNvSpPr>
            <p:nvPr/>
          </p:nvSpPr>
          <p:spPr bwMode="auto">
            <a:xfrm>
              <a:off x="5333858" y="5773397"/>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22" name="TextBox 121">
            <a:extLst>
              <a:ext uri="{FF2B5EF4-FFF2-40B4-BE49-F238E27FC236}">
                <a16:creationId xmlns:a16="http://schemas.microsoft.com/office/drawing/2014/main" id="{BEB838EE-F14E-413B-91A0-A06C96C3F1D9}"/>
              </a:ext>
            </a:extLst>
          </p:cNvPr>
          <p:cNvSpPr txBox="1"/>
          <p:nvPr/>
        </p:nvSpPr>
        <p:spPr>
          <a:xfrm>
            <a:off x="588263" y="1052310"/>
            <a:ext cx="10608804" cy="433965"/>
          </a:xfrm>
          <a:prstGeom prst="rect">
            <a:avLst/>
          </a:prstGeom>
          <a:noFill/>
        </p:spPr>
        <p:txBody>
          <a:bodyPr wrap="square" lIns="0" tIns="91440" rIns="91440" bIns="9144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13400"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panose="020B0502040204020203" pitchFamily="34" charset="0"/>
              </a:rPr>
              <a:t>Shift left to deliver compliant code faster </a:t>
            </a:r>
          </a:p>
        </p:txBody>
      </p:sp>
      <p:sp>
        <p:nvSpPr>
          <p:cNvPr id="128" name="Title 1">
            <a:extLst>
              <a:ext uri="{FF2B5EF4-FFF2-40B4-BE49-F238E27FC236}">
                <a16:creationId xmlns:a16="http://schemas.microsoft.com/office/drawing/2014/main" id="{63BDD829-F54A-477E-9AB3-00E2D701F6B7}"/>
              </a:ext>
            </a:extLst>
          </p:cNvPr>
          <p:cNvSpPr>
            <a:spLocks noGrp="1"/>
          </p:cNvSpPr>
          <p:nvPr>
            <p:ph type="title"/>
          </p:nvPr>
        </p:nvSpPr>
        <p:spPr>
          <a:xfrm>
            <a:off x="588263" y="457200"/>
            <a:ext cx="11018520" cy="553998"/>
          </a:xfrm>
        </p:spPr>
        <p:txBody>
          <a:bodyPr/>
          <a:lstStyle/>
          <a:p>
            <a:r>
              <a:rPr lang="en-US"/>
              <a:t>Enforce policies as part of the development process</a:t>
            </a:r>
          </a:p>
        </p:txBody>
      </p:sp>
      <p:grpSp>
        <p:nvGrpSpPr>
          <p:cNvPr id="6" name="Group 5">
            <a:extLst>
              <a:ext uri="{FF2B5EF4-FFF2-40B4-BE49-F238E27FC236}">
                <a16:creationId xmlns:a16="http://schemas.microsoft.com/office/drawing/2014/main" id="{B15C7E80-A2F6-4133-8DE4-76E5E7F55F90}"/>
              </a:ext>
            </a:extLst>
          </p:cNvPr>
          <p:cNvGrpSpPr/>
          <p:nvPr/>
        </p:nvGrpSpPr>
        <p:grpSpPr>
          <a:xfrm>
            <a:off x="6804600" y="4009504"/>
            <a:ext cx="4687627" cy="423436"/>
            <a:chOff x="6804600" y="4169158"/>
            <a:chExt cx="4687627" cy="423436"/>
          </a:xfrm>
        </p:grpSpPr>
        <p:sp>
          <p:nvSpPr>
            <p:cNvPr id="271" name="TextBox 270">
              <a:extLst>
                <a:ext uri="{FF2B5EF4-FFF2-40B4-BE49-F238E27FC236}">
                  <a16:creationId xmlns:a16="http://schemas.microsoft.com/office/drawing/2014/main" id="{13BF076E-74CC-4D2A-BF6A-838A52230416}"/>
                </a:ext>
              </a:extLst>
            </p:cNvPr>
            <p:cNvSpPr txBox="1"/>
            <p:nvPr/>
          </p:nvSpPr>
          <p:spPr>
            <a:xfrm>
              <a:off x="10261553" y="4192484"/>
              <a:ext cx="1230674" cy="400110"/>
            </a:xfrm>
            <a:prstGeom prst="rect">
              <a:avLst/>
            </a:prstGeom>
            <a:noFill/>
            <a:ln>
              <a:noFill/>
            </a:ln>
          </p:spPr>
          <p:txBody>
            <a:bodyPr wrap="square" lIns="91440" tIns="91440" rIns="91440" bIns="91440" rtlCol="0" anchor="ctr">
              <a:spAutoFit/>
            </a:bodyPr>
            <a:lstStyle/>
            <a:p>
              <a:pPr marL="0" marR="0" lvl="0" indent="0" algn="l"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Monitoring</a:t>
              </a:r>
              <a:endParaRPr kumimoji="0" lang="en-US" sz="105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endParaRPr>
            </a:p>
          </p:txBody>
        </p:sp>
        <p:sp>
          <p:nvSpPr>
            <p:cNvPr id="239" name="TextBox 238">
              <a:extLst>
                <a:ext uri="{FF2B5EF4-FFF2-40B4-BE49-F238E27FC236}">
                  <a16:creationId xmlns:a16="http://schemas.microsoft.com/office/drawing/2014/main" id="{C03D3A97-4639-4EEB-94C2-55EF6033DF98}"/>
                </a:ext>
              </a:extLst>
            </p:cNvPr>
            <p:cNvSpPr txBox="1"/>
            <p:nvPr/>
          </p:nvSpPr>
          <p:spPr>
            <a:xfrm>
              <a:off x="8696395" y="4192484"/>
              <a:ext cx="914228" cy="400110"/>
            </a:xfrm>
            <a:prstGeom prst="rect">
              <a:avLst/>
            </a:prstGeom>
            <a:noFill/>
            <a:ln>
              <a:noFill/>
            </a:ln>
          </p:spPr>
          <p:txBody>
            <a:bodyPr wrap="square" lIns="91440" tIns="91440" rIns="91440" bIns="91440" rtlCol="0" anchor="ctr">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l"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Security</a:t>
              </a:r>
            </a:p>
          </p:txBody>
        </p:sp>
        <p:sp>
          <p:nvSpPr>
            <p:cNvPr id="78" name="shield_3" title="Icon of a shield with an exclamation point inside">
              <a:extLst>
                <a:ext uri="{FF2B5EF4-FFF2-40B4-BE49-F238E27FC236}">
                  <a16:creationId xmlns:a16="http://schemas.microsoft.com/office/drawing/2014/main" id="{FBA8F9E0-A672-48E6-B3A8-0EF888646C0C}"/>
                </a:ext>
              </a:extLst>
            </p:cNvPr>
            <p:cNvSpPr>
              <a:spLocks noChangeAspect="1" noEditPoints="1"/>
            </p:cNvSpPr>
            <p:nvPr/>
          </p:nvSpPr>
          <p:spPr bwMode="auto">
            <a:xfrm>
              <a:off x="8378020" y="4239357"/>
              <a:ext cx="275873" cy="279601"/>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4" name="TextBox 253">
              <a:extLst>
                <a:ext uri="{FF2B5EF4-FFF2-40B4-BE49-F238E27FC236}">
                  <a16:creationId xmlns:a16="http://schemas.microsoft.com/office/drawing/2014/main" id="{0508087C-5C71-46A3-8830-33B7E30A3A5C}"/>
                </a:ext>
              </a:extLst>
            </p:cNvPr>
            <p:cNvSpPr txBox="1"/>
            <p:nvPr/>
          </p:nvSpPr>
          <p:spPr>
            <a:xfrm>
              <a:off x="7096894" y="4192484"/>
              <a:ext cx="1230674" cy="400110"/>
            </a:xfrm>
            <a:prstGeom prst="rect">
              <a:avLst/>
            </a:prstGeom>
            <a:noFill/>
            <a:ln>
              <a:noFill/>
            </a:ln>
          </p:spPr>
          <p:txBody>
            <a:bodyPr wrap="square" lIns="91440" tIns="91440" rIns="91440" bIns="91440" rtlCol="0" anchor="ctr">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l"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Policy</a:t>
              </a:r>
            </a:p>
          </p:txBody>
        </p:sp>
        <p:sp>
          <p:nvSpPr>
            <p:cNvPr id="82" name="Trackers_EADF" title="Icon of a clipboard with a checklist on it">
              <a:extLst>
                <a:ext uri="{FF2B5EF4-FFF2-40B4-BE49-F238E27FC236}">
                  <a16:creationId xmlns:a16="http://schemas.microsoft.com/office/drawing/2014/main" id="{CF6AFC19-E683-4C6C-94CD-D1591D441EBE}"/>
                </a:ext>
              </a:extLst>
            </p:cNvPr>
            <p:cNvSpPr>
              <a:spLocks noChangeAspect="1" noEditPoints="1"/>
            </p:cNvSpPr>
            <p:nvPr/>
          </p:nvSpPr>
          <p:spPr bwMode="auto">
            <a:xfrm>
              <a:off x="6804600" y="4169158"/>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binoculars" title="Icon of binoculars">
              <a:extLst>
                <a:ext uri="{FF2B5EF4-FFF2-40B4-BE49-F238E27FC236}">
                  <a16:creationId xmlns:a16="http://schemas.microsoft.com/office/drawing/2014/main" id="{29C49ABD-14D6-4F19-AFBD-4B384B2B2B3B}"/>
                </a:ext>
              </a:extLst>
            </p:cNvPr>
            <p:cNvSpPr>
              <a:spLocks noChangeAspect="1" noEditPoints="1"/>
            </p:cNvSpPr>
            <p:nvPr/>
          </p:nvSpPr>
          <p:spPr bwMode="auto">
            <a:xfrm>
              <a:off x="9953111" y="4255379"/>
              <a:ext cx="297904" cy="27432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37" name="Straight Connector 36">
            <a:extLst>
              <a:ext uri="{FF2B5EF4-FFF2-40B4-BE49-F238E27FC236}">
                <a16:creationId xmlns:a16="http://schemas.microsoft.com/office/drawing/2014/main" id="{B353D688-A219-483D-AFE8-E1C7347A56A1}"/>
              </a:ext>
            </a:extLst>
          </p:cNvPr>
          <p:cNvCxnSpPr/>
          <p:nvPr/>
        </p:nvCxnSpPr>
        <p:spPr>
          <a:xfrm>
            <a:off x="5460575" y="2258936"/>
            <a:ext cx="0" cy="82555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7FC99F0B-4F36-4756-8F1E-F9BF6B84EE01}"/>
              </a:ext>
            </a:extLst>
          </p:cNvPr>
          <p:cNvGrpSpPr/>
          <p:nvPr/>
        </p:nvGrpSpPr>
        <p:grpSpPr>
          <a:xfrm>
            <a:off x="4579798" y="1854664"/>
            <a:ext cx="1921113" cy="1666478"/>
            <a:chOff x="4579798" y="1854664"/>
            <a:chExt cx="1921113" cy="1666478"/>
          </a:xfrm>
        </p:grpSpPr>
        <p:grpSp>
          <p:nvGrpSpPr>
            <p:cNvPr id="39" name="Group 38">
              <a:extLst>
                <a:ext uri="{FF2B5EF4-FFF2-40B4-BE49-F238E27FC236}">
                  <a16:creationId xmlns:a16="http://schemas.microsoft.com/office/drawing/2014/main" id="{27005AD8-D19A-415A-A682-9F30875BAD14}"/>
                </a:ext>
              </a:extLst>
            </p:cNvPr>
            <p:cNvGrpSpPr/>
            <p:nvPr/>
          </p:nvGrpSpPr>
          <p:grpSpPr>
            <a:xfrm>
              <a:off x="6316245" y="1856394"/>
              <a:ext cx="184666" cy="1664748"/>
              <a:chOff x="2124673" y="2295425"/>
              <a:chExt cx="164160" cy="1599158"/>
            </a:xfrm>
            <a:solidFill>
              <a:schemeClr val="accent5"/>
            </a:solidFill>
          </p:grpSpPr>
          <p:sp>
            <p:nvSpPr>
              <p:cNvPr id="48" name="Right Triangle 47">
                <a:extLst>
                  <a:ext uri="{FF2B5EF4-FFF2-40B4-BE49-F238E27FC236}">
                    <a16:creationId xmlns:a16="http://schemas.microsoft.com/office/drawing/2014/main" id="{931211F1-C27B-4CB5-9E03-9BF95CEE57AD}"/>
                  </a:ext>
                </a:extLst>
              </p:cNvPr>
              <p:cNvSpPr/>
              <p:nvPr/>
            </p:nvSpPr>
            <p:spPr bwMode="auto">
              <a:xfrm>
                <a:off x="2124673" y="2295425"/>
                <a:ext cx="164160" cy="282770"/>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ight Triangle 48">
                <a:extLst>
                  <a:ext uri="{FF2B5EF4-FFF2-40B4-BE49-F238E27FC236}">
                    <a16:creationId xmlns:a16="http://schemas.microsoft.com/office/drawing/2014/main" id="{5F626A7D-0A94-4B6A-BA68-A25A1C915E43}"/>
                  </a:ext>
                </a:extLst>
              </p:cNvPr>
              <p:cNvSpPr/>
              <p:nvPr/>
            </p:nvSpPr>
            <p:spPr bwMode="auto">
              <a:xfrm flipV="1">
                <a:off x="2124673" y="3626635"/>
                <a:ext cx="164160" cy="26794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a:extLst>
                <a:ext uri="{FF2B5EF4-FFF2-40B4-BE49-F238E27FC236}">
                  <a16:creationId xmlns:a16="http://schemas.microsoft.com/office/drawing/2014/main" id="{6482CABE-DF4B-4CC8-8C44-CBEFA5A04A5F}"/>
                </a:ext>
              </a:extLst>
            </p:cNvPr>
            <p:cNvSpPr txBox="1"/>
            <p:nvPr/>
          </p:nvSpPr>
          <p:spPr>
            <a:xfrm rot="16200000">
              <a:off x="3913669" y="2623229"/>
              <a:ext cx="1516924" cy="184666"/>
            </a:xfrm>
            <a:prstGeom prst="rect">
              <a:avLst/>
            </a:prstGeom>
            <a:noFill/>
          </p:spPr>
          <p:txBody>
            <a:bodyPr wrap="square" lIns="0" tIns="0" rIns="0" bIns="0" rtlCol="0">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Policy as Code</a:t>
              </a:r>
            </a:p>
          </p:txBody>
        </p:sp>
        <p:sp>
          <p:nvSpPr>
            <p:cNvPr id="41" name="Rectangle 40">
              <a:extLst>
                <a:ext uri="{FF2B5EF4-FFF2-40B4-BE49-F238E27FC236}">
                  <a16:creationId xmlns:a16="http://schemas.microsoft.com/office/drawing/2014/main" id="{132968B5-018C-4BEA-9E86-E0330CDD08F6}"/>
                </a:ext>
              </a:extLst>
            </p:cNvPr>
            <p:cNvSpPr/>
            <p:nvPr/>
          </p:nvSpPr>
          <p:spPr bwMode="auto">
            <a:xfrm>
              <a:off x="4779835" y="1854664"/>
              <a:ext cx="1534901" cy="1666478"/>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42" name="Group 41">
              <a:extLst>
                <a:ext uri="{FF2B5EF4-FFF2-40B4-BE49-F238E27FC236}">
                  <a16:creationId xmlns:a16="http://schemas.microsoft.com/office/drawing/2014/main" id="{15CFB34A-B91F-4EAD-AD8D-1242C74DDCD2}"/>
                </a:ext>
              </a:extLst>
            </p:cNvPr>
            <p:cNvGrpSpPr/>
            <p:nvPr/>
          </p:nvGrpSpPr>
          <p:grpSpPr>
            <a:xfrm>
              <a:off x="4733454" y="1906418"/>
              <a:ext cx="1620644" cy="1437439"/>
              <a:chOff x="541882" y="2361639"/>
              <a:chExt cx="1620644" cy="1437439"/>
            </a:xfrm>
          </p:grpSpPr>
          <p:sp>
            <p:nvSpPr>
              <p:cNvPr id="44" name="TextBox 43">
                <a:extLst>
                  <a:ext uri="{FF2B5EF4-FFF2-40B4-BE49-F238E27FC236}">
                    <a16:creationId xmlns:a16="http://schemas.microsoft.com/office/drawing/2014/main" id="{E1C16924-556E-4ADD-B3A6-FF5C015786FC}"/>
                  </a:ext>
                </a:extLst>
              </p:cNvPr>
              <p:cNvSpPr txBox="1"/>
              <p:nvPr/>
            </p:nvSpPr>
            <p:spPr>
              <a:xfrm>
                <a:off x="813799" y="2361639"/>
                <a:ext cx="1134943" cy="430887"/>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Pre-flight</a:t>
                </a:r>
              </a:p>
            </p:txBody>
          </p:sp>
          <p:sp>
            <p:nvSpPr>
              <p:cNvPr id="45" name="TextBox 44">
                <a:extLst>
                  <a:ext uri="{FF2B5EF4-FFF2-40B4-BE49-F238E27FC236}">
                    <a16:creationId xmlns:a16="http://schemas.microsoft.com/office/drawing/2014/main" id="{C2DBD84F-AA19-4048-A9C7-2B8270D80912}"/>
                  </a:ext>
                </a:extLst>
              </p:cNvPr>
              <p:cNvSpPr txBox="1"/>
              <p:nvPr/>
            </p:nvSpPr>
            <p:spPr>
              <a:xfrm>
                <a:off x="541882" y="3368191"/>
                <a:ext cx="1620644" cy="430887"/>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Authoring</a:t>
                </a:r>
              </a:p>
            </p:txBody>
          </p:sp>
          <p:sp>
            <p:nvSpPr>
              <p:cNvPr id="46" name="Freeform: Shape 45">
                <a:extLst>
                  <a:ext uri="{FF2B5EF4-FFF2-40B4-BE49-F238E27FC236}">
                    <a16:creationId xmlns:a16="http://schemas.microsoft.com/office/drawing/2014/main" id="{0B3645CE-05F0-42A9-A87D-764C43F59669}"/>
                  </a:ext>
                </a:extLst>
              </p:cNvPr>
              <p:cNvSpPr/>
              <p:nvPr/>
            </p:nvSpPr>
            <p:spPr bwMode="auto">
              <a:xfrm>
                <a:off x="898513" y="3336694"/>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E5FA55CE-8208-4E41-8445-2F59F055CA32}"/>
                  </a:ext>
                </a:extLst>
              </p:cNvPr>
              <p:cNvSpPr/>
              <p:nvPr/>
            </p:nvSpPr>
            <p:spPr bwMode="auto">
              <a:xfrm>
                <a:off x="898513" y="2842815"/>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43" name="TextBox 42">
              <a:extLst>
                <a:ext uri="{FF2B5EF4-FFF2-40B4-BE49-F238E27FC236}">
                  <a16:creationId xmlns:a16="http://schemas.microsoft.com/office/drawing/2014/main" id="{2135BAA3-AEE0-4BE3-A152-AD110E5BE063}"/>
                </a:ext>
              </a:extLst>
            </p:cNvPr>
            <p:cNvSpPr txBox="1"/>
            <p:nvPr/>
          </p:nvSpPr>
          <p:spPr>
            <a:xfrm>
              <a:off x="5005371" y="2426567"/>
              <a:ext cx="1134943" cy="430887"/>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Validation</a:t>
              </a:r>
            </a:p>
          </p:txBody>
        </p:sp>
      </p:grpSp>
    </p:spTree>
    <p:extLst>
      <p:ext uri="{BB962C8B-B14F-4D97-AF65-F5344CB8AC3E}">
        <p14:creationId xmlns:p14="http://schemas.microsoft.com/office/powerpoint/2010/main" val="2489876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svg="http://schemas.microsoft.com/office/drawing/2016/SVG/main" xmlns:a16="http://schemas.microsoft.com/office/drawing/2014/main"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BBD89-E35D-43E5-A7D0-4B3C6816FD21}"/>
              </a:ext>
            </a:extLst>
          </p:cNvPr>
          <p:cNvSpPr>
            <a:spLocks noGrp="1"/>
          </p:cNvSpPr>
          <p:nvPr>
            <p:ph type="title"/>
          </p:nvPr>
        </p:nvSpPr>
        <p:spPr/>
        <p:txBody>
          <a:bodyPr/>
          <a:lstStyle/>
          <a:p>
            <a:r>
              <a:rPr lang="en-US"/>
              <a:t>Introducing VM guest policy</a:t>
            </a:r>
          </a:p>
        </p:txBody>
      </p:sp>
      <p:grpSp>
        <p:nvGrpSpPr>
          <p:cNvPr id="11" name="Group 10">
            <a:extLst>
              <a:ext uri="{FF2B5EF4-FFF2-40B4-BE49-F238E27FC236}">
                <a16:creationId xmlns:a16="http://schemas.microsoft.com/office/drawing/2014/main" id="{1B91874E-70B3-4C2F-90C0-B3C0951586B7}"/>
              </a:ext>
            </a:extLst>
          </p:cNvPr>
          <p:cNvGrpSpPr/>
          <p:nvPr/>
        </p:nvGrpSpPr>
        <p:grpSpPr>
          <a:xfrm>
            <a:off x="2890674" y="2209800"/>
            <a:ext cx="6189715" cy="3238501"/>
            <a:chOff x="2890674" y="2209800"/>
            <a:chExt cx="6189715" cy="3238501"/>
          </a:xfrm>
        </p:grpSpPr>
        <p:pic>
          <p:nvPicPr>
            <p:cNvPr id="7" name="Picture 6" descr="A picture containing electronics, display&#10;&#10;Description generated with very high confidence">
              <a:extLst>
                <a:ext uri="{FF2B5EF4-FFF2-40B4-BE49-F238E27FC236}">
                  <a16:creationId xmlns:a16="http://schemas.microsoft.com/office/drawing/2014/main" id="{8E35216C-E337-46E7-976F-FA3FFAB6BB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890674" y="2209800"/>
              <a:ext cx="6189715" cy="3238501"/>
            </a:xfrm>
            <a:prstGeom prst="rect">
              <a:avLst/>
            </a:prstGeom>
          </p:spPr>
        </p:pic>
        <p:sp>
          <p:nvSpPr>
            <p:cNvPr id="10" name="Rectangle 9">
              <a:extLst>
                <a:ext uri="{FF2B5EF4-FFF2-40B4-BE49-F238E27FC236}">
                  <a16:creationId xmlns:a16="http://schemas.microsoft.com/office/drawing/2014/main" id="{1EC2BD38-F73A-4E74-9AA0-66E66440DF4A}"/>
                </a:ext>
              </a:extLst>
            </p:cNvPr>
            <p:cNvSpPr/>
            <p:nvPr/>
          </p:nvSpPr>
          <p:spPr bwMode="auto">
            <a:xfrm>
              <a:off x="4505326" y="2466975"/>
              <a:ext cx="2971800" cy="2019300"/>
            </a:xfrm>
            <a:prstGeom prst="rect">
              <a:avLst/>
            </a:prstGeom>
            <a:solidFill>
              <a:srgbClr val="01BA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descr="A close up of a sign&#10;&#10;Description generated with high confidence">
              <a:extLst>
                <a:ext uri="{FF2B5EF4-FFF2-40B4-BE49-F238E27FC236}">
                  <a16:creationId xmlns:a16="http://schemas.microsoft.com/office/drawing/2014/main" id="{B55BA1C6-EBEA-4EB7-AC12-32F1ABB73703}"/>
                </a:ext>
              </a:extLst>
            </p:cNvPr>
            <p:cNvPicPr>
              <a:picLocks noChangeAspect="1"/>
            </p:cNvPicPr>
            <p:nvPr/>
          </p:nvPicPr>
          <p:blipFill>
            <a:blip r:embed="rId3">
              <a:clrChange>
                <a:clrFrom>
                  <a:srgbClr val="111111"/>
                </a:clrFrom>
                <a:clrTo>
                  <a:srgbClr val="111111">
                    <a:alpha val="0"/>
                  </a:srgbClr>
                </a:clrTo>
              </a:clrChange>
              <a:lum bright="70000" contrast="-70000"/>
            </a:blip>
            <a:stretch>
              <a:fillRect/>
            </a:stretch>
          </p:blipFill>
          <p:spPr>
            <a:xfrm>
              <a:off x="5143500" y="2416149"/>
              <a:ext cx="1847850" cy="2057322"/>
            </a:xfrm>
            <a:prstGeom prst="rect">
              <a:avLst/>
            </a:prstGeom>
          </p:spPr>
        </p:pic>
      </p:grpSp>
    </p:spTree>
    <p:extLst>
      <p:ext uri="{BB962C8B-B14F-4D97-AF65-F5344CB8AC3E}">
        <p14:creationId xmlns:p14="http://schemas.microsoft.com/office/powerpoint/2010/main" val="28477393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95C3F-BE70-43C1-A894-02FA741D8DA2}"/>
              </a:ext>
            </a:extLst>
          </p:cNvPr>
          <p:cNvSpPr>
            <a:spLocks noGrp="1"/>
          </p:cNvSpPr>
          <p:nvPr>
            <p:ph type="title"/>
          </p:nvPr>
        </p:nvSpPr>
        <p:spPr/>
        <p:txBody>
          <a:bodyPr/>
          <a:lstStyle/>
          <a:p>
            <a:r>
              <a:rPr lang="en-US"/>
              <a:t>How VM guest policy works</a:t>
            </a:r>
          </a:p>
        </p:txBody>
      </p:sp>
      <p:pic>
        <p:nvPicPr>
          <p:cNvPr id="5" name="Graphic 4">
            <a:extLst>
              <a:ext uri="{FF2B5EF4-FFF2-40B4-BE49-F238E27FC236}">
                <a16:creationId xmlns:a16="http://schemas.microsoft.com/office/drawing/2014/main" id="{CE943F06-78DD-4DEA-9B07-B9855DA51D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85174" y="2325772"/>
            <a:ext cx="1457811" cy="1435952"/>
          </a:xfrm>
          <a:prstGeom prst="rect">
            <a:avLst/>
          </a:prstGeom>
        </p:spPr>
      </p:pic>
      <p:sp>
        <p:nvSpPr>
          <p:cNvPr id="6" name="Rectangle 5">
            <a:extLst>
              <a:ext uri="{FF2B5EF4-FFF2-40B4-BE49-F238E27FC236}">
                <a16:creationId xmlns:a16="http://schemas.microsoft.com/office/drawing/2014/main" id="{4D4E30E3-BBD7-4825-8046-CB8E0CD7C66A}"/>
              </a:ext>
            </a:extLst>
          </p:cNvPr>
          <p:cNvSpPr/>
          <p:nvPr/>
        </p:nvSpPr>
        <p:spPr>
          <a:xfrm>
            <a:off x="2106225" y="3980505"/>
            <a:ext cx="1465273" cy="3693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Policy</a:t>
            </a:r>
            <a:endParaRPr kumimoji="0" lang="en-US" sz="1800" b="0" i="0" u="none" strike="noStrike" kern="1200" cap="none" spc="0" normalizeH="0" baseline="0" noProof="0">
              <a:ln>
                <a:noFill/>
              </a:ln>
              <a:solidFill>
                <a:srgbClr val="1A1A1A"/>
              </a:solidFill>
              <a:effectLst/>
              <a:uLnTx/>
              <a:uFillTx/>
              <a:latin typeface="Segoe UI Semibold"/>
              <a:ea typeface="+mn-ea"/>
              <a:cs typeface="+mn-cs"/>
            </a:endParaRPr>
          </a:p>
        </p:txBody>
      </p:sp>
      <p:grpSp>
        <p:nvGrpSpPr>
          <p:cNvPr id="13" name="Group 12">
            <a:extLst>
              <a:ext uri="{FF2B5EF4-FFF2-40B4-BE49-F238E27FC236}">
                <a16:creationId xmlns:a16="http://schemas.microsoft.com/office/drawing/2014/main" id="{8CA13525-B0E2-4BA7-A979-DD63324A8B99}"/>
              </a:ext>
            </a:extLst>
          </p:cNvPr>
          <p:cNvGrpSpPr/>
          <p:nvPr/>
        </p:nvGrpSpPr>
        <p:grpSpPr>
          <a:xfrm>
            <a:off x="7830304" y="2749341"/>
            <a:ext cx="1731449" cy="1076482"/>
            <a:chOff x="8499170" y="2762404"/>
            <a:chExt cx="1932999" cy="1011358"/>
          </a:xfrm>
        </p:grpSpPr>
        <p:grpSp>
          <p:nvGrpSpPr>
            <p:cNvPr id="8" name="Group 7">
              <a:extLst>
                <a:ext uri="{FF2B5EF4-FFF2-40B4-BE49-F238E27FC236}">
                  <a16:creationId xmlns:a16="http://schemas.microsoft.com/office/drawing/2014/main" id="{5B3ABDB5-1736-4C90-9BF7-D1046E5F87B9}"/>
                </a:ext>
              </a:extLst>
            </p:cNvPr>
            <p:cNvGrpSpPr/>
            <p:nvPr/>
          </p:nvGrpSpPr>
          <p:grpSpPr>
            <a:xfrm>
              <a:off x="8499170" y="2762404"/>
              <a:ext cx="1932999" cy="1011358"/>
              <a:chOff x="2890674" y="2209800"/>
              <a:chExt cx="6189715" cy="3238501"/>
            </a:xfrm>
          </p:grpSpPr>
          <p:pic>
            <p:nvPicPr>
              <p:cNvPr id="9" name="Picture 8" descr="A picture containing electronics, display&#10;&#10;Description generated with very high confidence">
                <a:extLst>
                  <a:ext uri="{FF2B5EF4-FFF2-40B4-BE49-F238E27FC236}">
                    <a16:creationId xmlns:a16="http://schemas.microsoft.com/office/drawing/2014/main" id="{683E7366-BC6F-4BBC-9B7D-1B4E51654C1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890674" y="2209800"/>
                <a:ext cx="6189715" cy="3238501"/>
              </a:xfrm>
              <a:prstGeom prst="rect">
                <a:avLst/>
              </a:prstGeom>
            </p:spPr>
          </p:pic>
          <p:sp>
            <p:nvSpPr>
              <p:cNvPr id="10" name="Rectangle 9">
                <a:extLst>
                  <a:ext uri="{FF2B5EF4-FFF2-40B4-BE49-F238E27FC236}">
                    <a16:creationId xmlns:a16="http://schemas.microsoft.com/office/drawing/2014/main" id="{30D72864-088E-4BE6-818A-CBD3B625B4F2}"/>
                  </a:ext>
                </a:extLst>
              </p:cNvPr>
              <p:cNvSpPr/>
              <p:nvPr/>
            </p:nvSpPr>
            <p:spPr bwMode="auto">
              <a:xfrm>
                <a:off x="4505326" y="2466975"/>
                <a:ext cx="2971800" cy="2019300"/>
              </a:xfrm>
              <a:prstGeom prst="rect">
                <a:avLst/>
              </a:prstGeom>
              <a:solidFill>
                <a:srgbClr val="01BA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descr="A close up of a sign&#10;&#10;Description generated with high confidence">
                <a:extLst>
                  <a:ext uri="{FF2B5EF4-FFF2-40B4-BE49-F238E27FC236}">
                    <a16:creationId xmlns:a16="http://schemas.microsoft.com/office/drawing/2014/main" id="{E1B3A2F7-B48D-495B-87A8-4D27636333AC}"/>
                  </a:ext>
                </a:extLst>
              </p:cNvPr>
              <p:cNvPicPr>
                <a:picLocks noChangeAspect="1"/>
              </p:cNvPicPr>
              <p:nvPr/>
            </p:nvPicPr>
            <p:blipFill>
              <a:blip r:embed="rId5">
                <a:clrChange>
                  <a:clrFrom>
                    <a:srgbClr val="111111"/>
                  </a:clrFrom>
                  <a:clrTo>
                    <a:srgbClr val="111111">
                      <a:alpha val="0"/>
                    </a:srgbClr>
                  </a:clrTo>
                </a:clrChange>
                <a:lum bright="70000" contrast="-70000"/>
              </a:blip>
              <a:stretch>
                <a:fillRect/>
              </a:stretch>
            </p:blipFill>
            <p:spPr>
              <a:xfrm>
                <a:off x="5143500" y="2416149"/>
                <a:ext cx="1847850" cy="2057322"/>
              </a:xfrm>
              <a:prstGeom prst="rect">
                <a:avLst/>
              </a:prstGeom>
            </p:spPr>
          </p:pic>
        </p:grpSp>
        <p:pic>
          <p:nvPicPr>
            <p:cNvPr id="1026" name="Picture 2" descr="Image result for powershell desired state configuration icon">
              <a:extLst>
                <a:ext uri="{FF2B5EF4-FFF2-40B4-BE49-F238E27FC236}">
                  <a16:creationId xmlns:a16="http://schemas.microsoft.com/office/drawing/2014/main" id="{39D5D390-AB8F-4A3B-A261-A985B0B9F6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238" y="2905962"/>
              <a:ext cx="886220" cy="506411"/>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9D7EA955-1469-4A20-8A88-85CB26169F0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283470" y="2633284"/>
            <a:ext cx="1350693" cy="1246794"/>
          </a:xfrm>
          <a:prstGeom prst="rect">
            <a:avLst/>
          </a:prstGeom>
        </p:spPr>
      </p:pic>
      <p:sp>
        <p:nvSpPr>
          <p:cNvPr id="16" name="Rectangle 15">
            <a:extLst>
              <a:ext uri="{FF2B5EF4-FFF2-40B4-BE49-F238E27FC236}">
                <a16:creationId xmlns:a16="http://schemas.microsoft.com/office/drawing/2014/main" id="{8084574E-A4BF-44D1-A7BE-9B7130EF1D13}"/>
              </a:ext>
            </a:extLst>
          </p:cNvPr>
          <p:cNvSpPr/>
          <p:nvPr/>
        </p:nvSpPr>
        <p:spPr>
          <a:xfrm>
            <a:off x="4784708" y="3980505"/>
            <a:ext cx="2302233"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Guest Configuration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Extension</a:t>
            </a:r>
            <a:endParaRPr kumimoji="0" lang="en-US" sz="1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17" name="Rectangle 16">
            <a:extLst>
              <a:ext uri="{FF2B5EF4-FFF2-40B4-BE49-F238E27FC236}">
                <a16:creationId xmlns:a16="http://schemas.microsoft.com/office/drawing/2014/main" id="{513133D8-B1F0-4494-B751-7C2F0D3B7BAC}"/>
              </a:ext>
            </a:extLst>
          </p:cNvPr>
          <p:cNvSpPr/>
          <p:nvPr/>
        </p:nvSpPr>
        <p:spPr>
          <a:xfrm>
            <a:off x="7917279" y="4032360"/>
            <a:ext cx="2612767" cy="3693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VM Guest environment</a:t>
            </a:r>
            <a:endParaRPr kumimoji="0" lang="en-US" sz="1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15" name="Arrow: Right 14">
            <a:extLst>
              <a:ext uri="{FF2B5EF4-FFF2-40B4-BE49-F238E27FC236}">
                <a16:creationId xmlns:a16="http://schemas.microsoft.com/office/drawing/2014/main" id="{0B7E6BC1-8D84-46DE-B91D-F2D023A42FC7}"/>
              </a:ext>
            </a:extLst>
          </p:cNvPr>
          <p:cNvSpPr/>
          <p:nvPr/>
        </p:nvSpPr>
        <p:spPr bwMode="auto">
          <a:xfrm>
            <a:off x="4087329" y="2835684"/>
            <a:ext cx="989214" cy="330419"/>
          </a:xfrm>
          <a:prstGeom prst="rightArrow">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Arrow: Right 18">
            <a:extLst>
              <a:ext uri="{FF2B5EF4-FFF2-40B4-BE49-F238E27FC236}">
                <a16:creationId xmlns:a16="http://schemas.microsoft.com/office/drawing/2014/main" id="{C0A94B88-B3E2-4BE5-90E8-81940A1E24C3}"/>
              </a:ext>
            </a:extLst>
          </p:cNvPr>
          <p:cNvSpPr/>
          <p:nvPr/>
        </p:nvSpPr>
        <p:spPr bwMode="auto">
          <a:xfrm rot="10800000">
            <a:off x="4045764" y="3189122"/>
            <a:ext cx="989214" cy="330419"/>
          </a:xfrm>
          <a:prstGeom prst="rightArrow">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Arrow: Right 19">
            <a:extLst>
              <a:ext uri="{FF2B5EF4-FFF2-40B4-BE49-F238E27FC236}">
                <a16:creationId xmlns:a16="http://schemas.microsoft.com/office/drawing/2014/main" id="{D96E991C-1183-4951-956D-4088D2F38429}"/>
              </a:ext>
            </a:extLst>
          </p:cNvPr>
          <p:cNvSpPr/>
          <p:nvPr/>
        </p:nvSpPr>
        <p:spPr bwMode="auto">
          <a:xfrm>
            <a:off x="6882655" y="2835685"/>
            <a:ext cx="989214" cy="330419"/>
          </a:xfrm>
          <a:prstGeom prst="rightArrow">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Arrow: Right 20">
            <a:extLst>
              <a:ext uri="{FF2B5EF4-FFF2-40B4-BE49-F238E27FC236}">
                <a16:creationId xmlns:a16="http://schemas.microsoft.com/office/drawing/2014/main" id="{A3EEBE09-F18E-4C56-B279-C2A4D15CB75D}"/>
              </a:ext>
            </a:extLst>
          </p:cNvPr>
          <p:cNvSpPr/>
          <p:nvPr/>
        </p:nvSpPr>
        <p:spPr bwMode="auto">
          <a:xfrm rot="10800000">
            <a:off x="6841090" y="3189123"/>
            <a:ext cx="989214" cy="330419"/>
          </a:xfrm>
          <a:prstGeom prst="rightArrow">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2E316F19-9BFA-45D1-B653-DC870E97B4D5}"/>
              </a:ext>
            </a:extLst>
          </p:cNvPr>
          <p:cNvSpPr/>
          <p:nvPr/>
        </p:nvSpPr>
        <p:spPr>
          <a:xfrm>
            <a:off x="4004199" y="2545179"/>
            <a:ext cx="1465273"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lumMod val="75000"/>
                    <a:lumOff val="25000"/>
                  </a:srgbClr>
                </a:solidFill>
                <a:effectLst/>
                <a:uLnTx/>
                <a:uFillTx/>
                <a:latin typeface="Segoe UI Semibold"/>
                <a:ea typeface="+mn-ea"/>
                <a:cs typeface="+mn-cs"/>
              </a:rPr>
              <a:t>Policy Assignment</a:t>
            </a:r>
          </a:p>
        </p:txBody>
      </p:sp>
      <p:sp>
        <p:nvSpPr>
          <p:cNvPr id="23" name="Rectangle 22">
            <a:extLst>
              <a:ext uri="{FF2B5EF4-FFF2-40B4-BE49-F238E27FC236}">
                <a16:creationId xmlns:a16="http://schemas.microsoft.com/office/drawing/2014/main" id="{D70D3E4F-6DA6-47F1-824C-15D51E98A88F}"/>
              </a:ext>
            </a:extLst>
          </p:cNvPr>
          <p:cNvSpPr/>
          <p:nvPr/>
        </p:nvSpPr>
        <p:spPr>
          <a:xfrm>
            <a:off x="4029906" y="3480301"/>
            <a:ext cx="1465273"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lumMod val="75000"/>
                    <a:lumOff val="25000"/>
                  </a:srgbClr>
                </a:solidFill>
                <a:effectLst/>
                <a:uLnTx/>
                <a:uFillTx/>
                <a:latin typeface="Segoe UI Semibold"/>
                <a:ea typeface="+mn-ea"/>
                <a:cs typeface="+mn-cs"/>
              </a:rPr>
              <a:t>Compliance</a:t>
            </a:r>
          </a:p>
        </p:txBody>
      </p:sp>
      <p:sp>
        <p:nvSpPr>
          <p:cNvPr id="24" name="Rectangle 23">
            <a:extLst>
              <a:ext uri="{FF2B5EF4-FFF2-40B4-BE49-F238E27FC236}">
                <a16:creationId xmlns:a16="http://schemas.microsoft.com/office/drawing/2014/main" id="{C9A1792F-5A27-433E-9A76-E6C289BAAC6D}"/>
              </a:ext>
            </a:extLst>
          </p:cNvPr>
          <p:cNvSpPr/>
          <p:nvPr/>
        </p:nvSpPr>
        <p:spPr>
          <a:xfrm>
            <a:off x="6795861" y="2545179"/>
            <a:ext cx="1465273"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lumMod val="75000"/>
                    <a:lumOff val="25000"/>
                  </a:srgbClr>
                </a:solidFill>
                <a:effectLst/>
                <a:uLnTx/>
                <a:uFillTx/>
                <a:latin typeface="Segoe UI Semibold"/>
                <a:ea typeface="+mn-ea"/>
                <a:cs typeface="+mn-cs"/>
              </a:rPr>
              <a:t>Policy Assignment</a:t>
            </a:r>
          </a:p>
        </p:txBody>
      </p:sp>
      <p:sp>
        <p:nvSpPr>
          <p:cNvPr id="25" name="Rectangle 24">
            <a:extLst>
              <a:ext uri="{FF2B5EF4-FFF2-40B4-BE49-F238E27FC236}">
                <a16:creationId xmlns:a16="http://schemas.microsoft.com/office/drawing/2014/main" id="{341E507E-D26F-432A-8EC1-B5B8F4FB55B1}"/>
              </a:ext>
            </a:extLst>
          </p:cNvPr>
          <p:cNvSpPr/>
          <p:nvPr/>
        </p:nvSpPr>
        <p:spPr>
          <a:xfrm>
            <a:off x="6821568" y="3480301"/>
            <a:ext cx="1465273"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lumMod val="75000"/>
                    <a:lumOff val="25000"/>
                  </a:srgbClr>
                </a:solidFill>
                <a:effectLst/>
                <a:uLnTx/>
                <a:uFillTx/>
                <a:latin typeface="Segoe UI Semibold"/>
                <a:ea typeface="+mn-ea"/>
                <a:cs typeface="+mn-cs"/>
              </a:rPr>
              <a:t>Compliance</a:t>
            </a:r>
          </a:p>
        </p:txBody>
      </p:sp>
    </p:spTree>
    <p:extLst>
      <p:ext uri="{BB962C8B-B14F-4D97-AF65-F5344CB8AC3E}">
        <p14:creationId xmlns:p14="http://schemas.microsoft.com/office/powerpoint/2010/main" val="21042284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zurevmpolicy">
            <a:extLst>
              <a:ext uri="{FF2B5EF4-FFF2-40B4-BE49-F238E27FC236}">
                <a16:creationId xmlns:a16="http://schemas.microsoft.com/office/drawing/2014/main" id="{C0F83CF3-D961-46CA-B195-40821AF0AF9B}"/>
              </a:ext>
            </a:extLst>
          </p:cNvPr>
          <p:cNvPicPr>
            <a:picLocks noChangeAspect="1"/>
          </p:cNvPicPr>
          <p:nvPr/>
        </p:nvPicPr>
        <p:blipFill>
          <a:blip r:embed="rId2"/>
          <a:stretch>
            <a:fillRect/>
          </a:stretch>
        </p:blipFill>
        <p:spPr>
          <a:xfrm>
            <a:off x="494021" y="852751"/>
            <a:ext cx="11010650" cy="550787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03AEF3D0-6348-44C8-B0B7-2AB335534E0C}"/>
              </a:ext>
            </a:extLst>
          </p:cNvPr>
          <p:cNvSpPr txBox="1"/>
          <p:nvPr/>
        </p:nvSpPr>
        <p:spPr>
          <a:xfrm>
            <a:off x="9724713" y="239556"/>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a:t>
            </a:r>
            <a:r>
              <a:rPr kumimoji="0" lang="en-US" sz="2000" b="0" i="0" u="none" strike="noStrike" kern="1200" cap="none" spc="0" normalizeH="0" baseline="0" noProof="0" err="1">
                <a:ln>
                  <a:noFill/>
                </a:ln>
                <a:solidFill>
                  <a:srgbClr val="1A1A1A"/>
                </a:solidFill>
                <a:effectLst/>
                <a:uLnTx/>
                <a:uFillTx/>
                <a:latin typeface="Segoe UI"/>
                <a:ea typeface="+mn-ea"/>
                <a:cs typeface="+mn-cs"/>
              </a:rPr>
              <a:t>azurevmpolicy</a:t>
            </a:r>
            <a:endParaRPr kumimoji="0" lang="en-US" sz="20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92202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B5D67-2D28-4EF0-9845-75F823B19A73}"/>
              </a:ext>
            </a:extLst>
          </p:cNvPr>
          <p:cNvSpPr>
            <a:spLocks noGrp="1"/>
          </p:cNvSpPr>
          <p:nvPr>
            <p:ph type="title"/>
          </p:nvPr>
        </p:nvSpPr>
        <p:spPr/>
        <p:txBody>
          <a:bodyPr/>
          <a:lstStyle/>
          <a:p>
            <a:r>
              <a:rPr lang="en-US">
                <a:cs typeface="Segoe UI Semibold"/>
              </a:rPr>
              <a:t>What's next for VM policy?</a:t>
            </a:r>
            <a:endParaRPr lang="en-US"/>
          </a:p>
        </p:txBody>
      </p:sp>
      <p:sp>
        <p:nvSpPr>
          <p:cNvPr id="3" name="Text Placeholder 2">
            <a:extLst>
              <a:ext uri="{FF2B5EF4-FFF2-40B4-BE49-F238E27FC236}">
                <a16:creationId xmlns:a16="http://schemas.microsoft.com/office/drawing/2014/main" id="{D6AE3BF1-ED2F-49E1-9F06-26053F1738D6}"/>
              </a:ext>
            </a:extLst>
          </p:cNvPr>
          <p:cNvSpPr>
            <a:spLocks noGrp="1"/>
          </p:cNvSpPr>
          <p:nvPr>
            <p:ph type="body" sz="quarter" idx="10"/>
          </p:nvPr>
        </p:nvSpPr>
        <p:spPr>
          <a:xfrm>
            <a:off x="584200" y="1435497"/>
            <a:ext cx="11018520" cy="4555093"/>
          </a:xfrm>
        </p:spPr>
        <p:txBody>
          <a:bodyPr vert="horz" wrap="square" lIns="0" tIns="0" rIns="0" bIns="0" rtlCol="0" anchor="t">
            <a:spAutoFit/>
          </a:bodyPr>
          <a:lstStyle/>
          <a:p>
            <a:r>
              <a:rPr lang="en-US" dirty="0"/>
              <a:t>Drill down to non-compliant guest/workload settings</a:t>
            </a:r>
          </a:p>
          <a:p>
            <a:r>
              <a:rPr lang="en-US" dirty="0">
                <a:latin typeface="Segoe UI Semilight"/>
                <a:cs typeface="Segoe UI Semilight"/>
              </a:rPr>
              <a:t>Define custom VM guest policy definitions</a:t>
            </a:r>
          </a:p>
          <a:p>
            <a:endParaRPr lang="en-US" dirty="0"/>
          </a:p>
          <a:p>
            <a:r>
              <a:rPr lang="en-US" dirty="0"/>
              <a:t>We need feedback from you!!!</a:t>
            </a:r>
          </a:p>
          <a:p>
            <a:pPr lvl="1"/>
            <a:r>
              <a:rPr lang="en-US" dirty="0">
                <a:latin typeface="Segoe UI Semilight"/>
                <a:cs typeface="Segoe UI Semilight"/>
              </a:rPr>
              <a:t>What do you plan to audit?</a:t>
            </a:r>
          </a:p>
          <a:p>
            <a:pPr lvl="1"/>
            <a:r>
              <a:rPr lang="en-US" dirty="0">
                <a:latin typeface="Segoe UI Semilight"/>
                <a:cs typeface="Segoe UI Semilight"/>
              </a:rPr>
              <a:t>What tools do you prefer?</a:t>
            </a:r>
          </a:p>
          <a:p>
            <a:pPr lvl="1"/>
            <a:r>
              <a:rPr lang="en-US" dirty="0">
                <a:latin typeface="Segoe UI Semilight"/>
                <a:cs typeface="Segoe UI Semilight"/>
              </a:rPr>
              <a:t>How do you want to structure your files?</a:t>
            </a:r>
          </a:p>
          <a:p>
            <a:r>
              <a:rPr lang="en-US" dirty="0">
                <a:latin typeface="Segoe UI Semilight"/>
                <a:cs typeface="Segoe UI Semilight"/>
              </a:rPr>
              <a:t>Please respond to survey and tweet #</a:t>
            </a:r>
            <a:r>
              <a:rPr lang="en-US" dirty="0" err="1">
                <a:latin typeface="Segoe UI Semilight"/>
                <a:cs typeface="Segoe UI Semilight"/>
              </a:rPr>
              <a:t>azurevmpolicy</a:t>
            </a:r>
            <a:endParaRPr lang="en-US" dirty="0">
              <a:latin typeface="Segoe UI Semilight"/>
              <a:cs typeface="Segoe UI Semilight"/>
            </a:endParaRPr>
          </a:p>
          <a:p>
            <a:pPr marL="0" indent="0">
              <a:buNone/>
            </a:pPr>
            <a:br>
              <a:rPr lang="en-US" dirty="0">
                <a:latin typeface="Segoe UI Semilight"/>
                <a:cs typeface="Segoe UI Semilight"/>
              </a:rPr>
            </a:br>
            <a:r>
              <a:rPr lang="en-US" dirty="0">
                <a:latin typeface="Segoe UI Semilight"/>
                <a:cs typeface="Segoe UI Semilight"/>
              </a:rPr>
              <a:t>@</a:t>
            </a:r>
            <a:r>
              <a:rPr lang="en-US" dirty="0" err="1">
                <a:latin typeface="Segoe UI Semilight"/>
                <a:cs typeface="Segoe UI Semilight"/>
              </a:rPr>
              <a:t>migreene</a:t>
            </a:r>
            <a:endParaRPr lang="en-US" dirty="0">
              <a:latin typeface="Segoe UI Semilight"/>
              <a:cs typeface="Segoe UI Semilight"/>
            </a:endParaRPr>
          </a:p>
        </p:txBody>
      </p:sp>
    </p:spTree>
    <p:extLst>
      <p:ext uri="{BB962C8B-B14F-4D97-AF65-F5344CB8AC3E}">
        <p14:creationId xmlns:p14="http://schemas.microsoft.com/office/powerpoint/2010/main" val="16512731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64096-859A-47BE-A025-6FAB1E8E1123}"/>
              </a:ext>
            </a:extLst>
          </p:cNvPr>
          <p:cNvSpPr>
            <a:spLocks noGrp="1"/>
          </p:cNvSpPr>
          <p:nvPr>
            <p:ph type="title"/>
          </p:nvPr>
        </p:nvSpPr>
        <p:spPr>
          <a:xfrm>
            <a:off x="457650" y="457200"/>
            <a:ext cx="11018520" cy="553998"/>
          </a:xfrm>
        </p:spPr>
        <p:txBody>
          <a:bodyPr/>
          <a:lstStyle/>
          <a:p>
            <a:r>
              <a:rPr lang="en-US"/>
              <a:t>Azure Policy Best Practices</a:t>
            </a:r>
          </a:p>
        </p:txBody>
      </p:sp>
      <p:cxnSp>
        <p:nvCxnSpPr>
          <p:cNvPr id="35" name="Straight Connector 34">
            <a:extLst>
              <a:ext uri="{FF2B5EF4-FFF2-40B4-BE49-F238E27FC236}">
                <a16:creationId xmlns:a16="http://schemas.microsoft.com/office/drawing/2014/main" id="{1969EE24-3BD6-4C86-A18C-AC4132758531}"/>
              </a:ext>
            </a:extLst>
          </p:cNvPr>
          <p:cNvCxnSpPr>
            <a:cxnSpLocks/>
          </p:cNvCxnSpPr>
          <p:nvPr/>
        </p:nvCxnSpPr>
        <p:spPr>
          <a:xfrm>
            <a:off x="266920" y="2301347"/>
            <a:ext cx="11658161" cy="0"/>
          </a:xfrm>
          <a:prstGeom prst="line">
            <a:avLst/>
          </a:prstGeom>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Arrow: Chevron 35">
            <a:extLst>
              <a:ext uri="{FF2B5EF4-FFF2-40B4-BE49-F238E27FC236}">
                <a16:creationId xmlns:a16="http://schemas.microsoft.com/office/drawing/2014/main" id="{F7038474-B23D-4EEE-89A7-C8CE66027D9B}"/>
              </a:ext>
            </a:extLst>
          </p:cNvPr>
          <p:cNvSpPr/>
          <p:nvPr/>
        </p:nvSpPr>
        <p:spPr bwMode="auto">
          <a:xfrm>
            <a:off x="2384098" y="1692652"/>
            <a:ext cx="188591" cy="483105"/>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Arrow: Chevron 36">
            <a:extLst>
              <a:ext uri="{FF2B5EF4-FFF2-40B4-BE49-F238E27FC236}">
                <a16:creationId xmlns:a16="http://schemas.microsoft.com/office/drawing/2014/main" id="{D215622C-49BB-409D-88CC-68B8D4E2B4C7}"/>
              </a:ext>
            </a:extLst>
          </p:cNvPr>
          <p:cNvSpPr/>
          <p:nvPr/>
        </p:nvSpPr>
        <p:spPr bwMode="auto">
          <a:xfrm>
            <a:off x="5668039" y="1692652"/>
            <a:ext cx="188591" cy="483105"/>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9F5DAE32-AAA6-4983-96BC-22160C25E173}"/>
              </a:ext>
            </a:extLst>
          </p:cNvPr>
          <p:cNvGrpSpPr/>
          <p:nvPr/>
        </p:nvGrpSpPr>
        <p:grpSpPr>
          <a:xfrm>
            <a:off x="2855277" y="1626444"/>
            <a:ext cx="2765763" cy="1725473"/>
            <a:chOff x="2912531" y="1722061"/>
            <a:chExt cx="2821222" cy="1760072"/>
          </a:xfrm>
        </p:grpSpPr>
        <p:sp>
          <p:nvSpPr>
            <p:cNvPr id="40" name="Rectangle 39">
              <a:extLst>
                <a:ext uri="{FF2B5EF4-FFF2-40B4-BE49-F238E27FC236}">
                  <a16:creationId xmlns:a16="http://schemas.microsoft.com/office/drawing/2014/main" id="{67DAF760-4C11-40E5-8655-6C49331D805C}"/>
                </a:ext>
              </a:extLst>
            </p:cNvPr>
            <p:cNvSpPr/>
            <p:nvPr/>
          </p:nvSpPr>
          <p:spPr>
            <a:xfrm>
              <a:off x="2912531" y="2521870"/>
              <a:ext cx="2821222" cy="960263"/>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42" tIns="89642" rIns="89642" bIns="89642" numCol="1" spcCol="1270" anchor="t" anchorCtr="0">
              <a:spAutoFit/>
            </a:bodyPr>
            <a:lstStyle/>
            <a:p>
              <a:pPr marL="179277" marR="0" lvl="1" indent="-179277" algn="l" defTabSz="479318" rtl="0" eaLnBrk="1" fontAlgn="auto" latinLnBrk="0" hangingPunct="1">
                <a:lnSpc>
                  <a:spcPct val="90000"/>
                </a:lnSpc>
                <a:spcBef>
                  <a:spcPct val="0"/>
                </a:spcBef>
                <a:spcAft>
                  <a:spcPts val="1176"/>
                </a:spcAft>
                <a:buClrTx/>
                <a:buSzTx/>
                <a:buFont typeface="Arial" panose="020B0604020202020204" pitchFamily="34" charset="0"/>
                <a:buChar char="•"/>
                <a:tabLst/>
                <a:defRPr/>
              </a:pPr>
              <a:r>
                <a:rPr kumimoji="0" lang="en-US" sz="1372" b="0" i="0" u="none" strike="noStrike" kern="1200" cap="none" spc="0" normalizeH="0" baseline="0" noProof="0">
                  <a:ln>
                    <a:noFill/>
                  </a:ln>
                  <a:solidFill>
                    <a:srgbClr val="1A1A1A"/>
                  </a:solidFill>
                  <a:effectLst/>
                  <a:uLnTx/>
                  <a:uFillTx/>
                  <a:latin typeface="Segoe UI"/>
                  <a:ea typeface="+mn-ea"/>
                  <a:cs typeface="+mn-cs"/>
                </a:rPr>
                <a:t>“Initiative" owners like</a:t>
              </a:r>
              <a:br>
                <a:rPr kumimoji="0" lang="en-US" sz="1372" b="0" i="0" u="none" strike="noStrike" kern="1200" cap="none" spc="0" normalizeH="0" baseline="0" noProof="0">
                  <a:ln>
                    <a:noFill/>
                  </a:ln>
                  <a:solidFill>
                    <a:srgbClr val="1A1A1A"/>
                  </a:solidFill>
                  <a:effectLst/>
                  <a:uLnTx/>
                  <a:uFillTx/>
                  <a:latin typeface="Segoe UI"/>
                  <a:ea typeface="+mn-ea"/>
                  <a:cs typeface="+mn-cs"/>
                </a:rPr>
              </a:br>
              <a:r>
                <a:rPr kumimoji="0" lang="en-US" sz="1372" b="0" i="0" u="none" strike="noStrike" kern="1200" cap="none" spc="0" normalizeH="0" baseline="0" noProof="0">
                  <a:ln>
                    <a:noFill/>
                  </a:ln>
                  <a:solidFill>
                    <a:srgbClr val="1A1A1A"/>
                  </a:solidFill>
                  <a:effectLst/>
                  <a:uLnTx/>
                  <a:uFillTx/>
                  <a:latin typeface="Segoe UI"/>
                  <a:ea typeface="+mn-ea"/>
                  <a:cs typeface="+mn-cs"/>
                </a:rPr>
                <a:t>Security Architect or </a:t>
              </a:r>
              <a:br>
                <a:rPr kumimoji="0" lang="en-US" sz="1372" b="0" i="0" u="none" strike="noStrike" kern="1200" cap="none" spc="0" normalizeH="0" baseline="0" noProof="0">
                  <a:ln>
                    <a:noFill/>
                  </a:ln>
                  <a:solidFill>
                    <a:srgbClr val="1A1A1A"/>
                  </a:solidFill>
                  <a:effectLst/>
                  <a:uLnTx/>
                  <a:uFillTx/>
                  <a:latin typeface="Segoe UI"/>
                  <a:ea typeface="+mn-ea"/>
                  <a:cs typeface="+mn-cs"/>
                </a:rPr>
              </a:br>
              <a:r>
                <a:rPr kumimoji="0" lang="en-US" sz="1372" b="0" i="0" u="none" strike="noStrike" kern="1200" cap="none" spc="0" normalizeH="0" baseline="0" noProof="0">
                  <a:ln>
                    <a:noFill/>
                  </a:ln>
                  <a:solidFill>
                    <a:srgbClr val="1A1A1A"/>
                  </a:solidFill>
                  <a:effectLst/>
                  <a:uLnTx/>
                  <a:uFillTx/>
                  <a:latin typeface="Segoe UI"/>
                  <a:ea typeface="+mn-ea"/>
                  <a:cs typeface="+mn-cs"/>
                </a:rPr>
                <a:t>Cloud Architect or </a:t>
              </a:r>
              <a:br>
                <a:rPr kumimoji="0" lang="en-US" sz="1372" b="0" i="0" u="none" strike="noStrike" kern="1200" cap="none" spc="0" normalizeH="0" baseline="0" noProof="0">
                  <a:ln>
                    <a:noFill/>
                  </a:ln>
                  <a:solidFill>
                    <a:srgbClr val="1A1A1A"/>
                  </a:solidFill>
                  <a:effectLst/>
                  <a:uLnTx/>
                  <a:uFillTx/>
                  <a:latin typeface="Segoe UI"/>
                  <a:ea typeface="+mn-ea"/>
                  <a:cs typeface="+mn-cs"/>
                </a:rPr>
              </a:br>
              <a:r>
                <a:rPr kumimoji="0" lang="en-US" sz="1372" b="0" i="0" u="none" strike="noStrike" kern="1200" cap="none" spc="0" normalizeH="0" baseline="0" noProof="0">
                  <a:ln>
                    <a:noFill/>
                  </a:ln>
                  <a:solidFill>
                    <a:srgbClr val="1A1A1A"/>
                  </a:solidFill>
                  <a:effectLst/>
                  <a:uLnTx/>
                  <a:uFillTx/>
                  <a:latin typeface="Segoe UI"/>
                  <a:ea typeface="+mn-ea"/>
                  <a:cs typeface="+mn-cs"/>
                </a:rPr>
                <a:t>Cloud Engineers</a:t>
              </a:r>
            </a:p>
          </p:txBody>
        </p:sp>
        <p:sp>
          <p:nvSpPr>
            <p:cNvPr id="41" name="Freeform: Shape 40">
              <a:extLst>
                <a:ext uri="{FF2B5EF4-FFF2-40B4-BE49-F238E27FC236}">
                  <a16:creationId xmlns:a16="http://schemas.microsoft.com/office/drawing/2014/main" id="{F1CD2643-2950-46DF-A349-2D637E6C1475}"/>
                </a:ext>
              </a:extLst>
            </p:cNvPr>
            <p:cNvSpPr/>
            <p:nvPr/>
          </p:nvSpPr>
          <p:spPr>
            <a:xfrm>
              <a:off x="2912531" y="1722061"/>
              <a:ext cx="2821222" cy="627864"/>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42" tIns="89642" rIns="89642" bIns="89642" numCol="1" spcCol="1270" anchor="t" anchorCtr="0">
              <a:spAutoFit/>
            </a:bodyPr>
            <a:lstStyle/>
            <a:p>
              <a:pPr marL="0" marR="0" lvl="0" indent="0" algn="l" defTabSz="566466" rtl="0" eaLnBrk="1" fontAlgn="auto" latinLnBrk="0" hangingPunct="1">
                <a:lnSpc>
                  <a:spcPct val="90000"/>
                </a:lnSpc>
                <a:spcBef>
                  <a:spcPct val="0"/>
                </a:spcBef>
                <a:spcAft>
                  <a:spcPct val="35000"/>
                </a:spcAft>
                <a:buClrTx/>
                <a:buSzTx/>
                <a:buFontTx/>
                <a:buNone/>
                <a:tabLst/>
                <a:defRPr/>
              </a:pPr>
              <a:r>
                <a:rPr kumimoji="0" lang="en-US" sz="1568"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Who owns policy definitions &amp; implementation?</a:t>
              </a:r>
            </a:p>
          </p:txBody>
        </p:sp>
      </p:grpSp>
      <p:grpSp>
        <p:nvGrpSpPr>
          <p:cNvPr id="42" name="Group 41">
            <a:extLst>
              <a:ext uri="{FF2B5EF4-FFF2-40B4-BE49-F238E27FC236}">
                <a16:creationId xmlns:a16="http://schemas.microsoft.com/office/drawing/2014/main" id="{D39A4812-F882-45E5-BA26-7F2A1E32686A}"/>
              </a:ext>
            </a:extLst>
          </p:cNvPr>
          <p:cNvGrpSpPr/>
          <p:nvPr/>
        </p:nvGrpSpPr>
        <p:grpSpPr>
          <a:xfrm>
            <a:off x="5980347" y="1409201"/>
            <a:ext cx="2937570" cy="5182690"/>
            <a:chOff x="6022008" y="1500462"/>
            <a:chExt cx="2996474" cy="5286614"/>
          </a:xfrm>
        </p:grpSpPr>
        <p:sp>
          <p:nvSpPr>
            <p:cNvPr id="43" name="Rectangle 42">
              <a:extLst>
                <a:ext uri="{FF2B5EF4-FFF2-40B4-BE49-F238E27FC236}">
                  <a16:creationId xmlns:a16="http://schemas.microsoft.com/office/drawing/2014/main" id="{44258289-6CBE-4D08-832B-B20AACB47D84}"/>
                </a:ext>
              </a:extLst>
            </p:cNvPr>
            <p:cNvSpPr/>
            <p:nvPr/>
          </p:nvSpPr>
          <p:spPr>
            <a:xfrm>
              <a:off x="6022008" y="2521870"/>
              <a:ext cx="2996474" cy="4265206"/>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42" tIns="89642" rIns="89642" bIns="89642" numCol="1" spcCol="1270" anchor="t" anchorCtr="0">
              <a:spAutoFit/>
            </a:bodyPr>
            <a:lstStyle/>
            <a:p>
              <a:pPr marL="179277" marR="0" lvl="1" indent="-179277" algn="l" defTabSz="457531" rtl="0" eaLnBrk="1" fontAlgn="auto" latinLnBrk="0" hangingPunct="1">
                <a:lnSpc>
                  <a:spcPct val="90000"/>
                </a:lnSpc>
                <a:spcBef>
                  <a:spcPct val="0"/>
                </a:spcBef>
                <a:spcAft>
                  <a:spcPts val="1176"/>
                </a:spcAft>
                <a:buClrTx/>
                <a:buSzTx/>
                <a:buFont typeface="Arial" panose="020B0604020202020204" pitchFamily="34" charset="0"/>
                <a:buChar char="•"/>
                <a:tabLst/>
                <a:defRPr/>
              </a:pPr>
              <a:r>
                <a:rPr kumimoji="0" lang="en-US" sz="1372" b="0" i="0" u="none" strike="noStrike" kern="1200" cap="none" spc="0" normalizeH="0" baseline="0" noProof="0">
                  <a:ln>
                    <a:noFill/>
                  </a:ln>
                  <a:solidFill>
                    <a:srgbClr val="1A1A1A"/>
                  </a:solidFill>
                  <a:effectLst/>
                  <a:uLnTx/>
                  <a:uFillTx/>
                  <a:latin typeface="Segoe UI"/>
                  <a:ea typeface="+mn-ea"/>
                  <a:cs typeface="+mn-cs"/>
                </a:rPr>
                <a:t>Research or gather evidence on the impact of a particular configuration on a particular fundamental (like cost or security)</a:t>
              </a:r>
            </a:p>
            <a:p>
              <a:pPr marL="179277" marR="0" lvl="1" indent="-179277" algn="l" defTabSz="457531" rtl="0" eaLnBrk="1" fontAlgn="auto" latinLnBrk="0" hangingPunct="1">
                <a:lnSpc>
                  <a:spcPct val="90000"/>
                </a:lnSpc>
                <a:spcBef>
                  <a:spcPct val="0"/>
                </a:spcBef>
                <a:spcAft>
                  <a:spcPts val="1176"/>
                </a:spcAft>
                <a:buClrTx/>
                <a:buSzTx/>
                <a:buFont typeface="Arial" panose="020B0604020202020204" pitchFamily="34" charset="0"/>
                <a:buChar char="•"/>
                <a:tabLst/>
                <a:defRPr/>
              </a:pPr>
              <a:r>
                <a:rPr kumimoji="0" lang="en-US" sz="1372" b="0" i="0" u="none" strike="noStrike" kern="1200" cap="none" spc="0" normalizeH="0" baseline="0" noProof="0">
                  <a:ln>
                    <a:noFill/>
                  </a:ln>
                  <a:solidFill>
                    <a:srgbClr val="1A1A1A"/>
                  </a:solidFill>
                  <a:effectLst/>
                  <a:uLnTx/>
                  <a:uFillTx/>
                  <a:latin typeface="Segoe UI"/>
                  <a:ea typeface="+mn-ea"/>
                  <a:cs typeface="+mn-cs"/>
                </a:rPr>
                <a:t>What-if analysis of </a:t>
              </a:r>
              <a:br>
                <a:rPr kumimoji="0" lang="en-US" sz="1372" b="0" i="0" u="none" strike="noStrike" kern="1200" cap="none" spc="0" normalizeH="0" baseline="0" noProof="0">
                  <a:ln>
                    <a:noFill/>
                  </a:ln>
                  <a:solidFill>
                    <a:srgbClr val="1A1A1A"/>
                  </a:solidFill>
                  <a:effectLst/>
                  <a:uLnTx/>
                  <a:uFillTx/>
                  <a:latin typeface="Segoe UI"/>
                  <a:ea typeface="+mn-ea"/>
                  <a:cs typeface="+mn-cs"/>
                </a:rPr>
              </a:br>
              <a:r>
                <a:rPr kumimoji="0" lang="en-US" sz="1372" b="0" i="0" u="none" strike="noStrike" kern="1200" cap="none" spc="0" normalizeH="0" baseline="0" noProof="0">
                  <a:ln>
                    <a:noFill/>
                  </a:ln>
                  <a:solidFill>
                    <a:srgbClr val="1A1A1A"/>
                  </a:solidFill>
                  <a:effectLst/>
                  <a:uLnTx/>
                  <a:uFillTx/>
                  <a:latin typeface="Segoe UI"/>
                  <a:ea typeface="+mn-ea"/>
                  <a:cs typeface="+mn-cs"/>
                </a:rPr>
                <a:t>enforcing configuration </a:t>
              </a:r>
              <a:br>
                <a:rPr kumimoji="0" lang="en-US" sz="1372" b="0" i="0" u="none" strike="noStrike" kern="1200" cap="none" spc="0" normalizeH="0" baseline="0" noProof="0">
                  <a:ln>
                    <a:noFill/>
                  </a:ln>
                  <a:solidFill>
                    <a:srgbClr val="1A1A1A"/>
                  </a:solidFill>
                  <a:effectLst/>
                  <a:uLnTx/>
                  <a:uFillTx/>
                  <a:latin typeface="Segoe UI"/>
                  <a:ea typeface="+mn-ea"/>
                  <a:cs typeface="+mn-cs"/>
                </a:rPr>
              </a:br>
              <a:r>
                <a:rPr kumimoji="0" lang="en-US" sz="1372" b="0" i="0" u="none" strike="noStrike" kern="1200" cap="none" spc="0" normalizeH="0" baseline="0" noProof="0">
                  <a:ln>
                    <a:noFill/>
                  </a:ln>
                  <a:solidFill>
                    <a:srgbClr val="1A1A1A"/>
                  </a:solidFill>
                  <a:effectLst/>
                  <a:uLnTx/>
                  <a:uFillTx/>
                  <a:latin typeface="Segoe UI"/>
                  <a:ea typeface="+mn-ea"/>
                  <a:cs typeface="+mn-cs"/>
                </a:rPr>
                <a:t>in a particular manner</a:t>
              </a:r>
            </a:p>
            <a:p>
              <a:pPr marL="179277" marR="0" lvl="1" indent="-179277" algn="l" defTabSz="457531" rtl="0" eaLnBrk="1" fontAlgn="auto" latinLnBrk="0" hangingPunct="1">
                <a:lnSpc>
                  <a:spcPct val="90000"/>
                </a:lnSpc>
                <a:spcBef>
                  <a:spcPct val="0"/>
                </a:spcBef>
                <a:spcAft>
                  <a:spcPts val="1176"/>
                </a:spcAft>
                <a:buClrTx/>
                <a:buSzTx/>
                <a:buFont typeface="Arial" panose="020B0604020202020204" pitchFamily="34" charset="0"/>
                <a:buChar char="•"/>
                <a:tabLst/>
                <a:defRPr/>
              </a:pPr>
              <a:r>
                <a:rPr kumimoji="0" lang="en-US" sz="1372" b="0" i="0" u="none" strike="noStrike" kern="1200" cap="none" spc="0" normalizeH="0" baseline="0" noProof="0">
                  <a:ln>
                    <a:noFill/>
                  </a:ln>
                  <a:solidFill>
                    <a:srgbClr val="1A1A1A"/>
                  </a:solidFill>
                  <a:effectLst/>
                  <a:uLnTx/>
                  <a:uFillTx/>
                  <a:latin typeface="Segoe UI"/>
                  <a:ea typeface="+mn-ea"/>
                  <a:cs typeface="+mn-cs"/>
                </a:rPr>
                <a:t>Assess the current state of compliance to understand the impact of new policy and what exceptions are needed</a:t>
              </a:r>
            </a:p>
            <a:p>
              <a:pPr marL="179277" marR="0" lvl="1" indent="-179277" algn="l" defTabSz="457531" rtl="0" eaLnBrk="1" fontAlgn="auto" latinLnBrk="0" hangingPunct="1">
                <a:lnSpc>
                  <a:spcPct val="90000"/>
                </a:lnSpc>
                <a:spcBef>
                  <a:spcPct val="0"/>
                </a:spcBef>
                <a:spcAft>
                  <a:spcPts val="1176"/>
                </a:spcAft>
                <a:buClrTx/>
                <a:buSzTx/>
                <a:buFont typeface="Arial" panose="020B0604020202020204" pitchFamily="34" charset="0"/>
                <a:buChar char="•"/>
                <a:tabLst/>
                <a:defRPr/>
              </a:pPr>
              <a:r>
                <a:rPr kumimoji="0" lang="en-US" sz="1372" b="0" i="0" u="none" strike="noStrike" kern="1200" cap="none" spc="0" normalizeH="0" baseline="0" noProof="0">
                  <a:ln>
                    <a:noFill/>
                  </a:ln>
                  <a:solidFill>
                    <a:srgbClr val="1A1A1A"/>
                  </a:solidFill>
                  <a:effectLst/>
                  <a:uLnTx/>
                  <a:uFillTx/>
                  <a:latin typeface="Segoe UI"/>
                  <a:ea typeface="+mn-ea"/>
                  <a:cs typeface="+mn-cs"/>
                </a:rPr>
                <a:t>Roll out new policy in phases</a:t>
              </a:r>
            </a:p>
            <a:p>
              <a:pPr marL="179277" marR="0" lvl="1" indent="-179277" algn="l" defTabSz="457531" rtl="0" eaLnBrk="1" fontAlgn="auto" latinLnBrk="0" hangingPunct="1">
                <a:lnSpc>
                  <a:spcPct val="90000"/>
                </a:lnSpc>
                <a:spcBef>
                  <a:spcPct val="0"/>
                </a:spcBef>
                <a:spcAft>
                  <a:spcPts val="1176"/>
                </a:spcAft>
                <a:buClrTx/>
                <a:buSzTx/>
                <a:buFont typeface="Arial" panose="020B0604020202020204" pitchFamily="34" charset="0"/>
                <a:buChar char="•"/>
                <a:tabLst/>
                <a:defRPr/>
              </a:pPr>
              <a:r>
                <a:rPr kumimoji="0" lang="en-US" sz="1372" b="0" i="0" u="none" strike="noStrike" kern="1200" cap="none" spc="0" normalizeH="0" baseline="0" noProof="0">
                  <a:ln>
                    <a:noFill/>
                  </a:ln>
                  <a:solidFill>
                    <a:srgbClr val="1A1A1A"/>
                  </a:solidFill>
                  <a:effectLst/>
                  <a:uLnTx/>
                  <a:uFillTx/>
                  <a:latin typeface="Segoe UI"/>
                  <a:ea typeface="+mn-ea"/>
                  <a:cs typeface="+mn-cs"/>
                </a:rPr>
                <a:t>Understand the applications &amp; teams who are non-compliant</a:t>
              </a:r>
            </a:p>
            <a:p>
              <a:pPr marL="179277" marR="0" lvl="1" indent="-179277" algn="l" defTabSz="457531" rtl="0" eaLnBrk="1" fontAlgn="auto" latinLnBrk="0" hangingPunct="1">
                <a:lnSpc>
                  <a:spcPct val="90000"/>
                </a:lnSpc>
                <a:spcBef>
                  <a:spcPct val="0"/>
                </a:spcBef>
                <a:spcAft>
                  <a:spcPts val="1176"/>
                </a:spcAft>
                <a:buClrTx/>
                <a:buSzTx/>
                <a:buFont typeface="Arial" panose="020B0604020202020204" pitchFamily="34" charset="0"/>
                <a:buChar char="•"/>
                <a:tabLst/>
                <a:defRPr/>
              </a:pPr>
              <a:r>
                <a:rPr kumimoji="0" lang="en-US" sz="1372" b="0" i="0" u="none" strike="noStrike" kern="1200" cap="none" spc="0" normalizeH="0" baseline="0" noProof="0">
                  <a:ln>
                    <a:noFill/>
                  </a:ln>
                  <a:solidFill>
                    <a:srgbClr val="1A1A1A"/>
                  </a:solidFill>
                  <a:effectLst/>
                  <a:uLnTx/>
                  <a:uFillTx/>
                  <a:latin typeface="Segoe UI"/>
                  <a:ea typeface="+mn-ea"/>
                  <a:cs typeface="+mn-cs"/>
                </a:rPr>
                <a:t>Rollout remediation in stages via </a:t>
              </a:r>
              <a:r>
                <a:rPr kumimoji="0" lang="en-US" sz="1372" b="0" i="0" u="none" strike="noStrike" kern="1200" cap="none" spc="0" normalizeH="0" baseline="0" noProof="0" err="1">
                  <a:ln>
                    <a:noFill/>
                  </a:ln>
                  <a:solidFill>
                    <a:srgbClr val="1A1A1A"/>
                  </a:solidFill>
                  <a:effectLst/>
                  <a:uLnTx/>
                  <a:uFillTx/>
                  <a:latin typeface="Segoe UI"/>
                  <a:ea typeface="+mn-ea"/>
                  <a:cs typeface="+mn-cs"/>
                </a:rPr>
                <a:t>SafeDeploy</a:t>
              </a:r>
              <a:r>
                <a:rPr kumimoji="0" lang="en-US" sz="1372" b="0" i="0" u="none" strike="noStrike" kern="1200" cap="none" spc="0" normalizeH="0" baseline="0" noProof="0">
                  <a:ln>
                    <a:noFill/>
                  </a:ln>
                  <a:solidFill>
                    <a:srgbClr val="1A1A1A"/>
                  </a:solidFill>
                  <a:effectLst/>
                  <a:uLnTx/>
                  <a:uFillTx/>
                  <a:latin typeface="Segoe UI"/>
                  <a:ea typeface="+mn-ea"/>
                  <a:cs typeface="+mn-cs"/>
                </a:rPr>
                <a:t> practices</a:t>
              </a:r>
            </a:p>
          </p:txBody>
        </p:sp>
        <p:sp>
          <p:nvSpPr>
            <p:cNvPr id="44" name="Freeform: Shape 43">
              <a:extLst>
                <a:ext uri="{FF2B5EF4-FFF2-40B4-BE49-F238E27FC236}">
                  <a16:creationId xmlns:a16="http://schemas.microsoft.com/office/drawing/2014/main" id="{84766107-D05F-4818-B027-A9509E10EA9A}"/>
                </a:ext>
              </a:extLst>
            </p:cNvPr>
            <p:cNvSpPr/>
            <p:nvPr/>
          </p:nvSpPr>
          <p:spPr>
            <a:xfrm>
              <a:off x="6022008" y="1500462"/>
              <a:ext cx="2474224" cy="849463"/>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42" tIns="89642" rIns="89642" bIns="89642" numCol="1" spcCol="1270" anchor="t" anchorCtr="0">
              <a:spAutoFit/>
            </a:bodyPr>
            <a:lstStyle/>
            <a:p>
              <a:pPr marL="0" marR="0" lvl="0" indent="0" algn="l" defTabSz="566466" rtl="0" eaLnBrk="1" fontAlgn="auto" latinLnBrk="0" hangingPunct="1">
                <a:lnSpc>
                  <a:spcPct val="90000"/>
                </a:lnSpc>
                <a:spcBef>
                  <a:spcPct val="0"/>
                </a:spcBef>
                <a:spcAft>
                  <a:spcPct val="35000"/>
                </a:spcAft>
                <a:buClrTx/>
                <a:buSzTx/>
                <a:buFontTx/>
                <a:buNone/>
                <a:tabLst/>
                <a:defRPr/>
              </a:pPr>
              <a:r>
                <a:rPr kumimoji="0" lang="en-US" sz="1568"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What is involved in defining a new Policy or refining an existing one?</a:t>
              </a:r>
            </a:p>
          </p:txBody>
        </p:sp>
      </p:grpSp>
      <p:grpSp>
        <p:nvGrpSpPr>
          <p:cNvPr id="45" name="Group 44">
            <a:extLst>
              <a:ext uri="{FF2B5EF4-FFF2-40B4-BE49-F238E27FC236}">
                <a16:creationId xmlns:a16="http://schemas.microsoft.com/office/drawing/2014/main" id="{E1B5CCFA-60DB-4C70-A7B3-333948D6462E}"/>
              </a:ext>
            </a:extLst>
          </p:cNvPr>
          <p:cNvGrpSpPr/>
          <p:nvPr/>
        </p:nvGrpSpPr>
        <p:grpSpPr>
          <a:xfrm>
            <a:off x="266920" y="1626445"/>
            <a:ext cx="2431309" cy="2911039"/>
            <a:chOff x="272272" y="1722061"/>
            <a:chExt cx="2480062" cy="2969411"/>
          </a:xfrm>
        </p:grpSpPr>
        <p:sp>
          <p:nvSpPr>
            <p:cNvPr id="46" name="Rectangle 45">
              <a:extLst>
                <a:ext uri="{FF2B5EF4-FFF2-40B4-BE49-F238E27FC236}">
                  <a16:creationId xmlns:a16="http://schemas.microsoft.com/office/drawing/2014/main" id="{ADD95A7D-CEC6-4FB6-8645-44D7EC700259}"/>
                </a:ext>
              </a:extLst>
            </p:cNvPr>
            <p:cNvSpPr/>
            <p:nvPr/>
          </p:nvSpPr>
          <p:spPr>
            <a:xfrm>
              <a:off x="272272" y="2521870"/>
              <a:ext cx="2480062" cy="2169602"/>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42" tIns="89642" rIns="89642" bIns="89642" numCol="1" spcCol="1270" anchor="t" anchorCtr="0">
              <a:spAutoFit/>
            </a:bodyPr>
            <a:lstStyle/>
            <a:p>
              <a:pPr marL="179277" marR="0" lvl="1" indent="-179277" algn="l" defTabSz="479318" rtl="0" eaLnBrk="1" fontAlgn="auto" latinLnBrk="0" hangingPunct="1">
                <a:lnSpc>
                  <a:spcPct val="90000"/>
                </a:lnSpc>
                <a:spcBef>
                  <a:spcPct val="0"/>
                </a:spcBef>
                <a:spcAft>
                  <a:spcPts val="1176"/>
                </a:spcAft>
                <a:buClrTx/>
                <a:buSzTx/>
                <a:buFont typeface="Arial" panose="020B0604020202020204" pitchFamily="34" charset="0"/>
                <a:buChar char="•"/>
                <a:tabLst/>
                <a:defRPr/>
              </a:pPr>
              <a:r>
                <a:rPr kumimoji="0" lang="en-US" sz="1372" b="0" i="0" u="none" strike="noStrike" kern="1200" cap="none" spc="0" normalizeH="0" baseline="0" noProof="0">
                  <a:ln>
                    <a:noFill/>
                  </a:ln>
                  <a:solidFill>
                    <a:srgbClr val="1A1A1A"/>
                  </a:solidFill>
                  <a:effectLst/>
                  <a:uLnTx/>
                  <a:uFillTx/>
                  <a:latin typeface="Segoe UI"/>
                  <a:ea typeface="+mn-ea"/>
                  <a:cs typeface="+mn-cs"/>
                </a:rPr>
                <a:t>Regulatory Compliance</a:t>
              </a:r>
            </a:p>
            <a:p>
              <a:pPr marL="179277" marR="0" lvl="1" indent="-179277" algn="l" defTabSz="479318" rtl="0" eaLnBrk="1" fontAlgn="auto" latinLnBrk="0" hangingPunct="1">
                <a:lnSpc>
                  <a:spcPct val="90000"/>
                </a:lnSpc>
                <a:spcBef>
                  <a:spcPct val="0"/>
                </a:spcBef>
                <a:spcAft>
                  <a:spcPts val="1176"/>
                </a:spcAft>
                <a:buClrTx/>
                <a:buSzTx/>
                <a:buFont typeface="Arial" panose="020B0604020202020204" pitchFamily="34" charset="0"/>
                <a:buChar char="•"/>
                <a:tabLst/>
                <a:defRPr/>
              </a:pPr>
              <a:r>
                <a:rPr kumimoji="0" lang="en-US" sz="1372" b="0" i="0" u="none" strike="noStrike" kern="1200" cap="none" spc="0" normalizeH="0" baseline="0" noProof="0">
                  <a:ln>
                    <a:noFill/>
                  </a:ln>
                  <a:solidFill>
                    <a:srgbClr val="1A1A1A"/>
                  </a:solidFill>
                  <a:effectLst/>
                  <a:uLnTx/>
                  <a:uFillTx/>
                  <a:latin typeface="Segoe UI"/>
                  <a:ea typeface="+mn-ea"/>
                  <a:cs typeface="+mn-cs"/>
                </a:rPr>
                <a:t>Controlling cost</a:t>
              </a:r>
            </a:p>
            <a:p>
              <a:pPr marL="179277" marR="0" lvl="1" indent="-179277" algn="l" defTabSz="479318" rtl="0" eaLnBrk="1" fontAlgn="auto" latinLnBrk="0" hangingPunct="1">
                <a:lnSpc>
                  <a:spcPct val="90000"/>
                </a:lnSpc>
                <a:spcBef>
                  <a:spcPct val="0"/>
                </a:spcBef>
                <a:spcAft>
                  <a:spcPts val="1176"/>
                </a:spcAft>
                <a:buClrTx/>
                <a:buSzTx/>
                <a:buFont typeface="Arial" panose="020B0604020202020204" pitchFamily="34" charset="0"/>
                <a:buChar char="•"/>
                <a:tabLst/>
                <a:defRPr/>
              </a:pPr>
              <a:r>
                <a:rPr kumimoji="0" lang="en-US" sz="1372" b="0" i="0" u="none" strike="noStrike" kern="1200" cap="none" spc="0" normalizeH="0" baseline="0" noProof="0">
                  <a:ln>
                    <a:noFill/>
                  </a:ln>
                  <a:solidFill>
                    <a:srgbClr val="1A1A1A"/>
                  </a:solidFill>
                  <a:effectLst/>
                  <a:uLnTx/>
                  <a:uFillTx/>
                  <a:latin typeface="Segoe UI"/>
                  <a:ea typeface="+mn-ea"/>
                  <a:cs typeface="+mn-cs"/>
                </a:rPr>
                <a:t>S</a:t>
              </a:r>
              <a:r>
                <a:rPr kumimoji="0" lang="en-US" sz="1372" b="0" i="0" u="none" strike="noStrike" kern="1200" cap="none" spc="0" normalizeH="0" baseline="0" noProof="0" err="1">
                  <a:ln>
                    <a:noFill/>
                  </a:ln>
                  <a:solidFill>
                    <a:srgbClr val="1A1A1A"/>
                  </a:solidFill>
                  <a:effectLst/>
                  <a:uLnTx/>
                  <a:uFillTx/>
                  <a:latin typeface="Segoe UI"/>
                  <a:ea typeface="+mn-ea"/>
                  <a:cs typeface="+mn-cs"/>
                </a:rPr>
                <a:t>tandards</a:t>
              </a:r>
              <a:r>
                <a:rPr kumimoji="0" lang="en-US" sz="1372" b="0" i="0" u="none" strike="noStrike" kern="1200" cap="none" spc="0" normalizeH="0" baseline="0" noProof="0">
                  <a:ln>
                    <a:noFill/>
                  </a:ln>
                  <a:solidFill>
                    <a:srgbClr val="1A1A1A"/>
                  </a:solidFill>
                  <a:effectLst/>
                  <a:uLnTx/>
                  <a:uFillTx/>
                  <a:latin typeface="Segoe UI"/>
                  <a:ea typeface="+mn-ea"/>
                  <a:cs typeface="+mn-cs"/>
                </a:rPr>
                <a:t> &amp; Tagging</a:t>
              </a:r>
            </a:p>
            <a:p>
              <a:pPr marL="179277" marR="0" lvl="1" indent="-179277" algn="l" defTabSz="479318" rtl="0" eaLnBrk="1" fontAlgn="auto" latinLnBrk="0" hangingPunct="1">
                <a:lnSpc>
                  <a:spcPct val="90000"/>
                </a:lnSpc>
                <a:spcBef>
                  <a:spcPct val="0"/>
                </a:spcBef>
                <a:spcAft>
                  <a:spcPts val="1176"/>
                </a:spcAft>
                <a:buClrTx/>
                <a:buSzTx/>
                <a:buFont typeface="Arial" panose="020B0604020202020204" pitchFamily="34" charset="0"/>
                <a:buChar char="•"/>
                <a:tabLst/>
                <a:defRPr/>
              </a:pPr>
              <a:r>
                <a:rPr kumimoji="0" lang="en-US" sz="1372" b="0" i="0" u="none" strike="noStrike" kern="1200" cap="none" spc="0" normalizeH="0" baseline="0" noProof="0">
                  <a:ln>
                    <a:noFill/>
                  </a:ln>
                  <a:solidFill>
                    <a:srgbClr val="1A1A1A"/>
                  </a:solidFill>
                  <a:effectLst/>
                  <a:uLnTx/>
                  <a:uFillTx/>
                  <a:latin typeface="Segoe UI"/>
                  <a:ea typeface="+mn-ea"/>
                  <a:cs typeface="+mn-cs"/>
                </a:rPr>
                <a:t>Maintain security and performance consistency</a:t>
              </a:r>
            </a:p>
            <a:p>
              <a:pPr marL="179277" marR="0" lvl="1" indent="-179277" algn="l" defTabSz="479318" rtl="0" eaLnBrk="1" fontAlgn="auto" latinLnBrk="0" hangingPunct="1">
                <a:lnSpc>
                  <a:spcPct val="90000"/>
                </a:lnSpc>
                <a:spcBef>
                  <a:spcPct val="0"/>
                </a:spcBef>
                <a:spcAft>
                  <a:spcPts val="1176"/>
                </a:spcAft>
                <a:buClrTx/>
                <a:buSzTx/>
                <a:buFont typeface="Arial" panose="020B0604020202020204" pitchFamily="34" charset="0"/>
                <a:buChar char="•"/>
                <a:tabLst/>
                <a:defRPr/>
              </a:pPr>
              <a:r>
                <a:rPr kumimoji="0" lang="en-US" sz="1372" b="0" i="0" u="none" strike="noStrike" kern="1200" cap="none" spc="0" normalizeH="0" baseline="0" noProof="0">
                  <a:ln>
                    <a:noFill/>
                  </a:ln>
                  <a:solidFill>
                    <a:srgbClr val="1A1A1A"/>
                  </a:solidFill>
                  <a:effectLst/>
                  <a:uLnTx/>
                  <a:uFillTx/>
                  <a:latin typeface="Segoe UI"/>
                  <a:ea typeface="+mn-ea"/>
                  <a:cs typeface="+mn-cs"/>
                </a:rPr>
                <a:t> Enforce enterprise wide design principles</a:t>
              </a:r>
            </a:p>
          </p:txBody>
        </p:sp>
        <p:sp>
          <p:nvSpPr>
            <p:cNvPr id="47" name="Freeform: Shape 46">
              <a:extLst>
                <a:ext uri="{FF2B5EF4-FFF2-40B4-BE49-F238E27FC236}">
                  <a16:creationId xmlns:a16="http://schemas.microsoft.com/office/drawing/2014/main" id="{A12BEDBC-1EAF-4D81-9B64-F787521C4EB5}"/>
                </a:ext>
              </a:extLst>
            </p:cNvPr>
            <p:cNvSpPr/>
            <p:nvPr/>
          </p:nvSpPr>
          <p:spPr>
            <a:xfrm>
              <a:off x="272272" y="1722061"/>
              <a:ext cx="2159631" cy="627864"/>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42" tIns="89642" rIns="89642" bIns="89642" numCol="1" spcCol="1270" anchor="t" anchorCtr="0">
              <a:spAutoFit/>
            </a:bodyPr>
            <a:lstStyle/>
            <a:p>
              <a:pPr marL="0" marR="0" lvl="0" indent="0" algn="l" defTabSz="566466" rtl="0" eaLnBrk="1" fontAlgn="auto" latinLnBrk="0" hangingPunct="1">
                <a:lnSpc>
                  <a:spcPct val="90000"/>
                </a:lnSpc>
                <a:spcBef>
                  <a:spcPct val="0"/>
                </a:spcBef>
                <a:spcAft>
                  <a:spcPct val="35000"/>
                </a:spcAft>
                <a:buClrTx/>
                <a:buSzTx/>
                <a:buFontTx/>
                <a:buNone/>
                <a:tabLst/>
                <a:defRPr/>
              </a:pPr>
              <a:r>
                <a:rPr kumimoji="0" lang="en-US" sz="1568"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What drives your need for Policy?</a:t>
              </a:r>
            </a:p>
          </p:txBody>
        </p:sp>
      </p:grpSp>
    </p:spTree>
    <p:extLst>
      <p:ext uri="{BB962C8B-B14F-4D97-AF65-F5344CB8AC3E}">
        <p14:creationId xmlns:p14="http://schemas.microsoft.com/office/powerpoint/2010/main" val="2993746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1+#ppt_w/2"/>
                                          </p:val>
                                        </p:tav>
                                        <p:tav tm="100000">
                                          <p:val>
                                            <p:strVal val="#ppt_x"/>
                                          </p:val>
                                        </p:tav>
                                      </p:tavLst>
                                    </p:anim>
                                    <p:anim calcmode="lin" valueType="num">
                                      <p:cBhvr additive="base">
                                        <p:cTn id="8"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750" fill="hold"/>
                                        <p:tgtEl>
                                          <p:spTgt spid="39"/>
                                        </p:tgtEl>
                                        <p:attrNameLst>
                                          <p:attrName>ppt_x</p:attrName>
                                        </p:attrNameLst>
                                      </p:cBhvr>
                                      <p:tavLst>
                                        <p:tav tm="0">
                                          <p:val>
                                            <p:strVal val="1+#ppt_w/2"/>
                                          </p:val>
                                        </p:tav>
                                        <p:tav tm="100000">
                                          <p:val>
                                            <p:strVal val="#ppt_x"/>
                                          </p:val>
                                        </p:tav>
                                      </p:tavLst>
                                    </p:anim>
                                    <p:anim calcmode="lin" valueType="num">
                                      <p:cBhvr additive="base">
                                        <p:cTn id="14" dur="750" fill="hold"/>
                                        <p:tgtEl>
                                          <p:spTgt spid="39"/>
                                        </p:tgtEl>
                                        <p:attrNameLst>
                                          <p:attrName>ppt_y</p:attrName>
                                        </p:attrNameLst>
                                      </p:cBhvr>
                                      <p:tavLst>
                                        <p:tav tm="0">
                                          <p:val>
                                            <p:strVal val="#ppt_y"/>
                                          </p:val>
                                        </p:tav>
                                        <p:tav tm="100000">
                                          <p:val>
                                            <p:strVal val="#ppt_y"/>
                                          </p:val>
                                        </p:tav>
                                      </p:tavLst>
                                    </p:anim>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750" fill="hold"/>
                                        <p:tgtEl>
                                          <p:spTgt spid="42"/>
                                        </p:tgtEl>
                                        <p:attrNameLst>
                                          <p:attrName>ppt_x</p:attrName>
                                        </p:attrNameLst>
                                      </p:cBhvr>
                                      <p:tavLst>
                                        <p:tav tm="0">
                                          <p:val>
                                            <p:strVal val="1+#ppt_w/2"/>
                                          </p:val>
                                        </p:tav>
                                        <p:tav tm="100000">
                                          <p:val>
                                            <p:strVal val="#ppt_x"/>
                                          </p:val>
                                        </p:tav>
                                      </p:tavLst>
                                    </p:anim>
                                    <p:anim calcmode="lin" valueType="num">
                                      <p:cBhvr additive="base">
                                        <p:cTn id="24" dur="750" fill="hold"/>
                                        <p:tgtEl>
                                          <p:spTgt spid="42"/>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2" presetClass="entr" presetSubtype="8"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60A7-915B-4AC0-BADD-DA91B3076259}"/>
              </a:ext>
            </a:extLst>
          </p:cNvPr>
          <p:cNvSpPr>
            <a:spLocks noGrp="1"/>
          </p:cNvSpPr>
          <p:nvPr>
            <p:ph type="title"/>
          </p:nvPr>
        </p:nvSpPr>
        <p:spPr/>
        <p:txBody>
          <a:bodyPr/>
          <a:lstStyle/>
          <a:p>
            <a:r>
              <a:rPr lang="en-US"/>
              <a:t>Why is Governance needed?</a:t>
            </a:r>
          </a:p>
        </p:txBody>
      </p:sp>
      <p:graphicFrame>
        <p:nvGraphicFramePr>
          <p:cNvPr id="3" name="Diagram 2">
            <a:extLst>
              <a:ext uri="{FF2B5EF4-FFF2-40B4-BE49-F238E27FC236}">
                <a16:creationId xmlns:a16="http://schemas.microsoft.com/office/drawing/2014/main" id="{1F1E7AEC-F7C5-44C4-B575-4A1FE3E7A349}"/>
              </a:ext>
            </a:extLst>
          </p:cNvPr>
          <p:cNvGraphicFramePr/>
          <p:nvPr>
            <p:extLst/>
          </p:nvPr>
        </p:nvGraphicFramePr>
        <p:xfrm>
          <a:off x="100490" y="1257698"/>
          <a:ext cx="1182459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9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dgm="http://schemas.openxmlformats.org/drawingml/2006/diagram" xmlns:a16="http://schemas.microsoft.com/office/drawing/2014/main"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522DF8-9F32-4785-8AB1-F2D27B55E4D5}"/>
              </a:ext>
            </a:extLst>
          </p:cNvPr>
          <p:cNvSpPr txBox="1"/>
          <p:nvPr/>
        </p:nvSpPr>
        <p:spPr>
          <a:xfrm>
            <a:off x="324126" y="1745341"/>
            <a:ext cx="4941956" cy="4308872"/>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No central way to compose and enforce what goes into or made available in a subscription.</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Challenging to setup foundational infrastructure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5417">
                      <a:srgbClr val="353535"/>
                    </a:gs>
                    <a:gs pos="28000">
                      <a:srgbClr val="353535"/>
                    </a:gs>
                  </a:gsLst>
                  <a:lin ang="5400000" scaled="0"/>
                </a:gradFill>
                <a:effectLst/>
                <a:uLnTx/>
                <a:uFillTx/>
                <a:latin typeface="Segoe UI"/>
                <a:ea typeface="+mn-ea"/>
                <a:cs typeface="+mn-cs"/>
              </a:rPr>
              <a:t>Subscription owners can modify resources and remove policies breaking best practices defined by Cloud Architects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5417">
                    <a:srgbClr val="353535"/>
                  </a:gs>
                  <a:gs pos="28000">
                    <a:srgbClr val="353535"/>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5417">
                      <a:srgbClr val="353535"/>
                    </a:gs>
                    <a:gs pos="28000">
                      <a:srgbClr val="353535"/>
                    </a:gs>
                  </a:gsLst>
                  <a:lin ang="5400000" scaled="0"/>
                </a:gradFill>
                <a:effectLst/>
                <a:uLnTx/>
                <a:uFillTx/>
                <a:latin typeface="Segoe UI"/>
                <a:ea typeface="+mn-ea"/>
                <a:cs typeface="+mn-cs"/>
              </a:rPr>
              <a:t>No way to codify best practices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endParaRPr>
          </a:p>
        </p:txBody>
      </p:sp>
      <p:pic>
        <p:nvPicPr>
          <p:cNvPr id="10" name="Picture 9" descr="3 people having a discussion in a conference room around a coffee table" title="Microsoft brand photo">
            <a:extLst>
              <a:ext uri="{FF2B5EF4-FFF2-40B4-BE49-F238E27FC236}">
                <a16:creationId xmlns:a16="http://schemas.microsoft.com/office/drawing/2014/main" id="{BF4AC9A6-D5E2-4CA3-BF92-20BEE27FB9F1}"/>
              </a:ext>
            </a:extLst>
          </p:cNvPr>
          <p:cNvPicPr>
            <a:picLocks noChangeAspect="1"/>
          </p:cNvPicPr>
          <p:nvPr/>
        </p:nvPicPr>
        <p:blipFill rotWithShape="1">
          <a:blip r:embed="rId2"/>
          <a:srcRect l="15297" t="14273" r="35516" b="11946"/>
          <a:stretch/>
        </p:blipFill>
        <p:spPr>
          <a:xfrm>
            <a:off x="5334000" y="0"/>
            <a:ext cx="6858000" cy="6858000"/>
          </a:xfrm>
          <a:prstGeom prst="rect">
            <a:avLst/>
          </a:prstGeom>
        </p:spPr>
      </p:pic>
      <p:sp>
        <p:nvSpPr>
          <p:cNvPr id="8" name="Title 3">
            <a:extLst>
              <a:ext uri="{FF2B5EF4-FFF2-40B4-BE49-F238E27FC236}">
                <a16:creationId xmlns:a16="http://schemas.microsoft.com/office/drawing/2014/main" id="{4DE5FE54-DC6C-4C23-B66A-91742A8EBC84}"/>
              </a:ext>
            </a:extLst>
          </p:cNvPr>
          <p:cNvSpPr txBox="1">
            <a:spLocks/>
          </p:cNvSpPr>
          <p:nvPr/>
        </p:nvSpPr>
        <p:spPr>
          <a:xfrm>
            <a:off x="579130" y="489215"/>
            <a:ext cx="4686952" cy="492443"/>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Cloud Factory</a:t>
            </a:r>
          </a:p>
        </p:txBody>
      </p:sp>
      <p:sp>
        <p:nvSpPr>
          <p:cNvPr id="9" name="Rectangle 8">
            <a:extLst>
              <a:ext uri="{FF2B5EF4-FFF2-40B4-BE49-F238E27FC236}">
                <a16:creationId xmlns:a16="http://schemas.microsoft.com/office/drawing/2014/main" id="{3EABE8E5-3CD7-4048-A413-897C5D38B349}"/>
              </a:ext>
            </a:extLst>
          </p:cNvPr>
          <p:cNvSpPr/>
          <p:nvPr/>
        </p:nvSpPr>
        <p:spPr>
          <a:xfrm>
            <a:off x="523936" y="1376009"/>
            <a:ext cx="2398670"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Customer Challenges</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6951117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2810" y="171751"/>
            <a:ext cx="11426711" cy="881979"/>
          </a:xfrm>
        </p:spPr>
        <p:txBody>
          <a:bodyPr/>
          <a:lstStyle/>
          <a:p>
            <a:r>
              <a:rPr lang="en-US"/>
              <a:t>Azure Blueprints</a:t>
            </a:r>
          </a:p>
        </p:txBody>
      </p:sp>
      <p:sp>
        <p:nvSpPr>
          <p:cNvPr id="37" name="Rectangle 36">
            <a:extLst>
              <a:ext uri="{FF2B5EF4-FFF2-40B4-BE49-F238E27FC236}">
                <a16:creationId xmlns:a16="http://schemas.microsoft.com/office/drawing/2014/main" id="{367A604A-C539-4A38-B1B3-7604B06C91EE}"/>
              </a:ext>
            </a:extLst>
          </p:cNvPr>
          <p:cNvSpPr/>
          <p:nvPr/>
        </p:nvSpPr>
        <p:spPr>
          <a:xfrm>
            <a:off x="363849" y="898221"/>
            <a:ext cx="1074035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Times New Roman" panose="02020603050405020304" pitchFamily="18" charset="0"/>
                <a:cs typeface="Segoe UI" panose="020B0502040204020203" pitchFamily="34" charset="0"/>
              </a:rPr>
              <a:t>deploy and update cloud environments in a repeatable manner using composable artifacts</a:t>
            </a:r>
            <a:endParaRPr kumimoji="0" lang="en-US" sz="1568" b="0" i="0" u="none" strike="noStrike" kern="1200" cap="none" spc="0" normalizeH="0" baseline="0" noProof="0">
              <a:ln>
                <a:noFill/>
              </a:ln>
              <a:solidFill>
                <a:srgbClr val="353535"/>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grpSp>
        <p:nvGrpSpPr>
          <p:cNvPr id="78" name="Group 77">
            <a:extLst>
              <a:ext uri="{FF2B5EF4-FFF2-40B4-BE49-F238E27FC236}">
                <a16:creationId xmlns:a16="http://schemas.microsoft.com/office/drawing/2014/main" id="{FA016FE6-27CF-4302-B201-38DB35FC1AE1}"/>
              </a:ext>
            </a:extLst>
          </p:cNvPr>
          <p:cNvGrpSpPr/>
          <p:nvPr/>
        </p:nvGrpSpPr>
        <p:grpSpPr>
          <a:xfrm>
            <a:off x="4715675" y="2668505"/>
            <a:ext cx="2399719" cy="1293790"/>
            <a:chOff x="4465511" y="2668505"/>
            <a:chExt cx="2399719" cy="1293790"/>
          </a:xfrm>
          <a:solidFill>
            <a:srgbClr val="0070C0"/>
          </a:solidFill>
        </p:grpSpPr>
        <p:sp>
          <p:nvSpPr>
            <p:cNvPr id="48" name="Rectangle 47">
              <a:extLst>
                <a:ext uri="{FF2B5EF4-FFF2-40B4-BE49-F238E27FC236}">
                  <a16:creationId xmlns:a16="http://schemas.microsoft.com/office/drawing/2014/main" id="{F5AD74AA-11A7-468E-8908-6A8493C7BA2F}"/>
                </a:ext>
              </a:extLst>
            </p:cNvPr>
            <p:cNvSpPr/>
            <p:nvPr/>
          </p:nvSpPr>
          <p:spPr bwMode="auto">
            <a:xfrm>
              <a:off x="4465511" y="2668505"/>
              <a:ext cx="2399719" cy="12937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Azure Blueprints</a:t>
              </a:r>
            </a:p>
          </p:txBody>
        </p:sp>
        <p:pic>
          <p:nvPicPr>
            <p:cNvPr id="56" name="Graphic 55">
              <a:extLst>
                <a:ext uri="{FF2B5EF4-FFF2-40B4-BE49-F238E27FC236}">
                  <a16:creationId xmlns:a16="http://schemas.microsoft.com/office/drawing/2014/main" id="{F18AB2E7-25B4-4E96-B56B-C2F4512411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3316" y="3090208"/>
              <a:ext cx="422081" cy="422081"/>
            </a:xfrm>
            <a:prstGeom prst="rect">
              <a:avLst/>
            </a:prstGeom>
          </p:spPr>
        </p:pic>
      </p:grpSp>
      <p:grpSp>
        <p:nvGrpSpPr>
          <p:cNvPr id="77" name="Group 76">
            <a:extLst>
              <a:ext uri="{FF2B5EF4-FFF2-40B4-BE49-F238E27FC236}">
                <a16:creationId xmlns:a16="http://schemas.microsoft.com/office/drawing/2014/main" id="{6701F1B9-9603-4B36-9A29-721BEE624108}"/>
              </a:ext>
            </a:extLst>
          </p:cNvPr>
          <p:cNvGrpSpPr/>
          <p:nvPr/>
        </p:nvGrpSpPr>
        <p:grpSpPr>
          <a:xfrm>
            <a:off x="7382455" y="2177553"/>
            <a:ext cx="4366003" cy="2223351"/>
            <a:chOff x="6933883" y="2177553"/>
            <a:chExt cx="4366003" cy="2223351"/>
          </a:xfrm>
        </p:grpSpPr>
        <p:cxnSp>
          <p:nvCxnSpPr>
            <p:cNvPr id="49" name="Straight Arrow Connector 48">
              <a:extLst>
                <a:ext uri="{FF2B5EF4-FFF2-40B4-BE49-F238E27FC236}">
                  <a16:creationId xmlns:a16="http://schemas.microsoft.com/office/drawing/2014/main" id="{8092E7E4-72A2-4601-90FD-3DB8A18B9CE3}"/>
                </a:ext>
              </a:extLst>
            </p:cNvPr>
            <p:cNvCxnSpPr>
              <a:cxnSpLocks/>
            </p:cNvCxnSpPr>
            <p:nvPr/>
          </p:nvCxnSpPr>
          <p:spPr>
            <a:xfrm flipV="1">
              <a:off x="6933883" y="2754507"/>
              <a:ext cx="1364370" cy="560353"/>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33FA873-B5E7-49B8-BA1D-20CE7C1AF833}"/>
                </a:ext>
              </a:extLst>
            </p:cNvPr>
            <p:cNvCxnSpPr>
              <a:cxnSpLocks/>
            </p:cNvCxnSpPr>
            <p:nvPr/>
          </p:nvCxnSpPr>
          <p:spPr>
            <a:xfrm flipV="1">
              <a:off x="6933883" y="3289229"/>
              <a:ext cx="1364370" cy="24040"/>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5924FAF-1722-497B-BF91-8616869EBB0C}"/>
                </a:ext>
              </a:extLst>
            </p:cNvPr>
            <p:cNvCxnSpPr>
              <a:cxnSpLocks/>
            </p:cNvCxnSpPr>
            <p:nvPr/>
          </p:nvCxnSpPr>
          <p:spPr>
            <a:xfrm>
              <a:off x="6933883" y="3292566"/>
              <a:ext cx="1295717" cy="55542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E3BDD8BC-3DFE-4AA5-ABCD-E787D72653EB}"/>
                </a:ext>
              </a:extLst>
            </p:cNvPr>
            <p:cNvGrpSpPr/>
            <p:nvPr/>
          </p:nvGrpSpPr>
          <p:grpSpPr>
            <a:xfrm>
              <a:off x="8366906" y="2177553"/>
              <a:ext cx="2932980" cy="2223351"/>
              <a:chOff x="8366906" y="2177553"/>
              <a:chExt cx="2932980" cy="2223351"/>
            </a:xfrm>
          </p:grpSpPr>
          <p:grpSp>
            <p:nvGrpSpPr>
              <p:cNvPr id="59" name="Group 58">
                <a:extLst>
                  <a:ext uri="{FF2B5EF4-FFF2-40B4-BE49-F238E27FC236}">
                    <a16:creationId xmlns:a16="http://schemas.microsoft.com/office/drawing/2014/main" id="{517DFC0F-8BEC-45BA-BCE7-65C35C17E037}"/>
                  </a:ext>
                </a:extLst>
              </p:cNvPr>
              <p:cNvGrpSpPr/>
              <p:nvPr/>
            </p:nvGrpSpPr>
            <p:grpSpPr>
              <a:xfrm>
                <a:off x="8366906" y="2177553"/>
                <a:ext cx="2915728" cy="541931"/>
                <a:chOff x="8298253" y="2464988"/>
                <a:chExt cx="2915728" cy="541931"/>
              </a:xfrm>
            </p:grpSpPr>
            <p:pic>
              <p:nvPicPr>
                <p:cNvPr id="57" name="Graphic 56">
                  <a:extLst>
                    <a:ext uri="{FF2B5EF4-FFF2-40B4-BE49-F238E27FC236}">
                      <a16:creationId xmlns:a16="http://schemas.microsoft.com/office/drawing/2014/main" id="{CFE63643-FA35-4FFA-B6A3-81533C66D5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58" name="TextBox 57">
                  <a:extLst>
                    <a:ext uri="{FF2B5EF4-FFF2-40B4-BE49-F238E27FC236}">
                      <a16:creationId xmlns:a16="http://schemas.microsoft.com/office/drawing/2014/main" id="{E9C8FBDA-310F-461A-8986-5CC2D96FA711}"/>
                    </a:ext>
                  </a:extLst>
                </p:cNvPr>
                <p:cNvSpPr txBox="1"/>
                <p:nvPr/>
              </p:nvSpPr>
              <p:spPr>
                <a:xfrm>
                  <a:off x="8649752" y="2465427"/>
                  <a:ext cx="256422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Subscription A</a:t>
                  </a:r>
                </a:p>
              </p:txBody>
            </p:sp>
          </p:grpSp>
          <p:grpSp>
            <p:nvGrpSpPr>
              <p:cNvPr id="60" name="Group 59">
                <a:extLst>
                  <a:ext uri="{FF2B5EF4-FFF2-40B4-BE49-F238E27FC236}">
                    <a16:creationId xmlns:a16="http://schemas.microsoft.com/office/drawing/2014/main" id="{F3181AC4-1419-4B3B-8080-16154020B5BD}"/>
                  </a:ext>
                </a:extLst>
              </p:cNvPr>
              <p:cNvGrpSpPr/>
              <p:nvPr/>
            </p:nvGrpSpPr>
            <p:grpSpPr>
              <a:xfrm>
                <a:off x="8366906" y="2692011"/>
                <a:ext cx="2915728" cy="541931"/>
                <a:chOff x="8298253" y="2464988"/>
                <a:chExt cx="2915728" cy="541931"/>
              </a:xfrm>
            </p:grpSpPr>
            <p:pic>
              <p:nvPicPr>
                <p:cNvPr id="61" name="Graphic 60">
                  <a:extLst>
                    <a:ext uri="{FF2B5EF4-FFF2-40B4-BE49-F238E27FC236}">
                      <a16:creationId xmlns:a16="http://schemas.microsoft.com/office/drawing/2014/main" id="{AEB83800-C09B-4B49-9F30-97121C5A6D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2" name="TextBox 61">
                  <a:extLst>
                    <a:ext uri="{FF2B5EF4-FFF2-40B4-BE49-F238E27FC236}">
                      <a16:creationId xmlns:a16="http://schemas.microsoft.com/office/drawing/2014/main" id="{15B8766E-85B6-4B7E-A33F-9F0E666E0AD8}"/>
                    </a:ext>
                  </a:extLst>
                </p:cNvPr>
                <p:cNvSpPr txBox="1"/>
                <p:nvPr/>
              </p:nvSpPr>
              <p:spPr>
                <a:xfrm>
                  <a:off x="8649752" y="2465427"/>
                  <a:ext cx="256422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Subscription B</a:t>
                  </a:r>
                </a:p>
              </p:txBody>
            </p:sp>
          </p:grpSp>
          <p:grpSp>
            <p:nvGrpSpPr>
              <p:cNvPr id="63" name="Group 62">
                <a:extLst>
                  <a:ext uri="{FF2B5EF4-FFF2-40B4-BE49-F238E27FC236}">
                    <a16:creationId xmlns:a16="http://schemas.microsoft.com/office/drawing/2014/main" id="{114D603C-3532-4E56-90F4-DBFD889070AD}"/>
                  </a:ext>
                </a:extLst>
              </p:cNvPr>
              <p:cNvGrpSpPr/>
              <p:nvPr/>
            </p:nvGrpSpPr>
            <p:grpSpPr>
              <a:xfrm>
                <a:off x="8366906" y="3233942"/>
                <a:ext cx="2915728" cy="541931"/>
                <a:chOff x="8298253" y="2464988"/>
                <a:chExt cx="2915728" cy="541931"/>
              </a:xfrm>
            </p:grpSpPr>
            <p:pic>
              <p:nvPicPr>
                <p:cNvPr id="64" name="Graphic 63">
                  <a:extLst>
                    <a:ext uri="{FF2B5EF4-FFF2-40B4-BE49-F238E27FC236}">
                      <a16:creationId xmlns:a16="http://schemas.microsoft.com/office/drawing/2014/main" id="{ED1B9D8D-2FCF-4BE5-AC53-A99AE6AB19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5" name="TextBox 64">
                  <a:extLst>
                    <a:ext uri="{FF2B5EF4-FFF2-40B4-BE49-F238E27FC236}">
                      <a16:creationId xmlns:a16="http://schemas.microsoft.com/office/drawing/2014/main" id="{C8E39479-9687-437A-A1A6-7094DAB434F9}"/>
                    </a:ext>
                  </a:extLst>
                </p:cNvPr>
                <p:cNvSpPr txBox="1"/>
                <p:nvPr/>
              </p:nvSpPr>
              <p:spPr>
                <a:xfrm>
                  <a:off x="8649752" y="2465427"/>
                  <a:ext cx="256422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Subscription C</a:t>
                  </a:r>
                </a:p>
              </p:txBody>
            </p:sp>
          </p:grpSp>
          <p:grpSp>
            <p:nvGrpSpPr>
              <p:cNvPr id="66" name="Group 65">
                <a:extLst>
                  <a:ext uri="{FF2B5EF4-FFF2-40B4-BE49-F238E27FC236}">
                    <a16:creationId xmlns:a16="http://schemas.microsoft.com/office/drawing/2014/main" id="{641B5321-21E5-453C-929A-8B6EE3813566}"/>
                  </a:ext>
                </a:extLst>
              </p:cNvPr>
              <p:cNvGrpSpPr/>
              <p:nvPr/>
            </p:nvGrpSpPr>
            <p:grpSpPr>
              <a:xfrm>
                <a:off x="8366906" y="3775873"/>
                <a:ext cx="2932980" cy="625031"/>
                <a:chOff x="8298253" y="2464988"/>
                <a:chExt cx="2932980" cy="625031"/>
              </a:xfrm>
            </p:grpSpPr>
            <p:pic>
              <p:nvPicPr>
                <p:cNvPr id="67" name="Graphic 66">
                  <a:extLst>
                    <a:ext uri="{FF2B5EF4-FFF2-40B4-BE49-F238E27FC236}">
                      <a16:creationId xmlns:a16="http://schemas.microsoft.com/office/drawing/2014/main" id="{8C5D45C2-35C5-47C5-BB72-ADF20431BB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8" name="TextBox 67">
                  <a:extLst>
                    <a:ext uri="{FF2B5EF4-FFF2-40B4-BE49-F238E27FC236}">
                      <a16:creationId xmlns:a16="http://schemas.microsoft.com/office/drawing/2014/main" id="{DBE62F27-BD5E-4DD1-ABDB-C24A30652BA8}"/>
                    </a:ext>
                  </a:extLst>
                </p:cNvPr>
                <p:cNvSpPr txBox="1"/>
                <p:nvPr/>
              </p:nvSpPr>
              <p:spPr>
                <a:xfrm>
                  <a:off x="8667004" y="2545254"/>
                  <a:ext cx="2564229"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t>
                  </a:r>
                </a:p>
              </p:txBody>
            </p:sp>
          </p:grpSp>
        </p:grpSp>
      </p:grpSp>
      <p:sp>
        <p:nvSpPr>
          <p:cNvPr id="79" name="TextBox 78">
            <a:extLst>
              <a:ext uri="{FF2B5EF4-FFF2-40B4-BE49-F238E27FC236}">
                <a16:creationId xmlns:a16="http://schemas.microsoft.com/office/drawing/2014/main" id="{643F4F3C-1AFD-40E8-BE66-196404DD847C}"/>
              </a:ext>
            </a:extLst>
          </p:cNvPr>
          <p:cNvSpPr txBox="1"/>
          <p:nvPr/>
        </p:nvSpPr>
        <p:spPr>
          <a:xfrm>
            <a:off x="1139546" y="5075830"/>
            <a:ext cx="256422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compose</a:t>
            </a:r>
          </a:p>
        </p:txBody>
      </p:sp>
      <p:cxnSp>
        <p:nvCxnSpPr>
          <p:cNvPr id="81" name="Straight Connector 80">
            <a:extLst>
              <a:ext uri="{FF2B5EF4-FFF2-40B4-BE49-F238E27FC236}">
                <a16:creationId xmlns:a16="http://schemas.microsoft.com/office/drawing/2014/main" id="{1E4BE2A9-5DB8-4D48-8E13-AA9D2FD0188C}"/>
              </a:ext>
            </a:extLst>
          </p:cNvPr>
          <p:cNvCxnSpPr/>
          <p:nvPr/>
        </p:nvCxnSpPr>
        <p:spPr>
          <a:xfrm>
            <a:off x="4149305" y="5003322"/>
            <a:ext cx="0" cy="772879"/>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5B492B9-7AEF-42FD-9DAC-FD120B2B3E6E}"/>
              </a:ext>
            </a:extLst>
          </p:cNvPr>
          <p:cNvSpPr txBox="1"/>
          <p:nvPr/>
        </p:nvSpPr>
        <p:spPr>
          <a:xfrm>
            <a:off x="4694050" y="5075830"/>
            <a:ext cx="256422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manage</a:t>
            </a:r>
          </a:p>
        </p:txBody>
      </p:sp>
      <p:cxnSp>
        <p:nvCxnSpPr>
          <p:cNvPr id="83" name="Straight Connector 82">
            <a:extLst>
              <a:ext uri="{FF2B5EF4-FFF2-40B4-BE49-F238E27FC236}">
                <a16:creationId xmlns:a16="http://schemas.microsoft.com/office/drawing/2014/main" id="{6E0B63BC-9C53-4961-AB84-52F06BC6BE9A}"/>
              </a:ext>
            </a:extLst>
          </p:cNvPr>
          <p:cNvCxnSpPr/>
          <p:nvPr/>
        </p:nvCxnSpPr>
        <p:spPr>
          <a:xfrm>
            <a:off x="7924799" y="4930815"/>
            <a:ext cx="0" cy="772879"/>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7CAE637-E2AB-4D2B-AFDF-8D1D5E0DB795}"/>
              </a:ext>
            </a:extLst>
          </p:cNvPr>
          <p:cNvSpPr txBox="1"/>
          <p:nvPr/>
        </p:nvSpPr>
        <p:spPr>
          <a:xfrm>
            <a:off x="8288390" y="5075829"/>
            <a:ext cx="256422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scale</a:t>
            </a:r>
          </a:p>
        </p:txBody>
      </p:sp>
      <p:sp>
        <p:nvSpPr>
          <p:cNvPr id="47" name="Double Brace 46">
            <a:extLst>
              <a:ext uri="{FF2B5EF4-FFF2-40B4-BE49-F238E27FC236}">
                <a16:creationId xmlns:a16="http://schemas.microsoft.com/office/drawing/2014/main" id="{C5CC0AA6-D96C-4D2F-B8AB-509553CD866F}"/>
              </a:ext>
            </a:extLst>
          </p:cNvPr>
          <p:cNvSpPr/>
          <p:nvPr/>
        </p:nvSpPr>
        <p:spPr>
          <a:xfrm>
            <a:off x="609927" y="2147860"/>
            <a:ext cx="3638100" cy="2294747"/>
          </a:xfrm>
          <a:prstGeom prst="bracePair">
            <a:avLst/>
          </a:prstGeom>
          <a:noFill/>
          <a:ln w="28575" cap="flat" cmpd="sng" algn="ctr">
            <a:solidFill>
              <a:srgbClr val="505050"/>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nb-NO" sz="1730" b="0" i="0" u="none" strike="noStrike" kern="0" cap="none" spc="0" normalizeH="0" baseline="0" noProof="0">
              <a:ln>
                <a:noFill/>
              </a:ln>
              <a:solidFill>
                <a:srgbClr val="1A1A1A"/>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18358BB6-33E4-45F0-B32A-9CFA2FEBD03B}"/>
              </a:ext>
            </a:extLst>
          </p:cNvPr>
          <p:cNvGrpSpPr/>
          <p:nvPr/>
        </p:nvGrpSpPr>
        <p:grpSpPr>
          <a:xfrm>
            <a:off x="1076234" y="2250976"/>
            <a:ext cx="2789399" cy="2116627"/>
            <a:chOff x="1076234" y="2250976"/>
            <a:chExt cx="2789399" cy="2116627"/>
          </a:xfrm>
        </p:grpSpPr>
        <p:grpSp>
          <p:nvGrpSpPr>
            <p:cNvPr id="2" name="Group 1">
              <a:extLst>
                <a:ext uri="{FF2B5EF4-FFF2-40B4-BE49-F238E27FC236}">
                  <a16:creationId xmlns:a16="http://schemas.microsoft.com/office/drawing/2014/main" id="{1FF307FF-86C8-4166-8F24-E3A740065D97}"/>
                </a:ext>
              </a:extLst>
            </p:cNvPr>
            <p:cNvGrpSpPr/>
            <p:nvPr/>
          </p:nvGrpSpPr>
          <p:grpSpPr>
            <a:xfrm>
              <a:off x="1076234" y="2250976"/>
              <a:ext cx="2789399" cy="643724"/>
              <a:chOff x="1926275" y="1402830"/>
              <a:chExt cx="2789399" cy="643724"/>
            </a:xfrm>
          </p:grpSpPr>
          <p:sp>
            <p:nvSpPr>
              <p:cNvPr id="33" name="Rectangle 32">
                <a:extLst>
                  <a:ext uri="{FF2B5EF4-FFF2-40B4-BE49-F238E27FC236}">
                    <a16:creationId xmlns:a16="http://schemas.microsoft.com/office/drawing/2014/main" id="{55F5C86B-8CAB-4FD2-AD8E-C7BC81B224E3}"/>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46" name="Rectangle 45">
                <a:extLst>
                  <a:ext uri="{FF2B5EF4-FFF2-40B4-BE49-F238E27FC236}">
                    <a16:creationId xmlns:a16="http://schemas.microsoft.com/office/drawing/2014/main" id="{20FB718B-B29E-4BA5-9525-13DB94B12E91}"/>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Role-based access controls</a:t>
                </a:r>
              </a:p>
            </p:txBody>
          </p:sp>
        </p:grpSp>
        <p:grpSp>
          <p:nvGrpSpPr>
            <p:cNvPr id="35" name="Group 34">
              <a:extLst>
                <a:ext uri="{FF2B5EF4-FFF2-40B4-BE49-F238E27FC236}">
                  <a16:creationId xmlns:a16="http://schemas.microsoft.com/office/drawing/2014/main" id="{4ECB5671-B66C-4614-A8F1-2C413CE5DD18}"/>
                </a:ext>
              </a:extLst>
            </p:cNvPr>
            <p:cNvGrpSpPr/>
            <p:nvPr/>
          </p:nvGrpSpPr>
          <p:grpSpPr>
            <a:xfrm>
              <a:off x="1076234" y="2997815"/>
              <a:ext cx="2789399" cy="643724"/>
              <a:chOff x="1926275" y="1402830"/>
              <a:chExt cx="2789399" cy="643724"/>
            </a:xfrm>
          </p:grpSpPr>
          <p:sp>
            <p:nvSpPr>
              <p:cNvPr id="36" name="Rectangle 35">
                <a:extLst>
                  <a:ext uri="{FF2B5EF4-FFF2-40B4-BE49-F238E27FC236}">
                    <a16:creationId xmlns:a16="http://schemas.microsoft.com/office/drawing/2014/main" id="{1C928755-DFBD-4499-9632-23B33BC4175E}"/>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1AACA630-81D8-4D99-A9B5-8578B33CBA9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Policy Definitions</a:t>
                </a:r>
              </a:p>
            </p:txBody>
          </p:sp>
        </p:grpSp>
        <p:grpSp>
          <p:nvGrpSpPr>
            <p:cNvPr id="39" name="Group 38">
              <a:extLst>
                <a:ext uri="{FF2B5EF4-FFF2-40B4-BE49-F238E27FC236}">
                  <a16:creationId xmlns:a16="http://schemas.microsoft.com/office/drawing/2014/main" id="{ACB0FE73-CAE0-465D-912C-36BB71F592EC}"/>
                </a:ext>
              </a:extLst>
            </p:cNvPr>
            <p:cNvGrpSpPr/>
            <p:nvPr/>
          </p:nvGrpSpPr>
          <p:grpSpPr>
            <a:xfrm>
              <a:off x="1076234" y="3723879"/>
              <a:ext cx="2789399" cy="643724"/>
              <a:chOff x="1926275" y="1402830"/>
              <a:chExt cx="2789399" cy="643724"/>
            </a:xfrm>
          </p:grpSpPr>
          <p:sp>
            <p:nvSpPr>
              <p:cNvPr id="40" name="Rectangle 39">
                <a:extLst>
                  <a:ext uri="{FF2B5EF4-FFF2-40B4-BE49-F238E27FC236}">
                    <a16:creationId xmlns:a16="http://schemas.microsoft.com/office/drawing/2014/main" id="{5D3C8897-2761-4ED7-BD6E-7C433CC9325A}"/>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41" name="Rectangle 40">
                <a:extLst>
                  <a:ext uri="{FF2B5EF4-FFF2-40B4-BE49-F238E27FC236}">
                    <a16:creationId xmlns:a16="http://schemas.microsoft.com/office/drawing/2014/main" id="{9401662C-76A7-4795-AD36-AC5D17A05AE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ARM Templates</a:t>
                </a:r>
              </a:p>
            </p:txBody>
          </p:sp>
        </p:grpSp>
      </p:grpSp>
      <p:pic>
        <p:nvPicPr>
          <p:cNvPr id="43" name="Graphic 2">
            <a:extLst>
              <a:ext uri="{FF2B5EF4-FFF2-40B4-BE49-F238E27FC236}">
                <a16:creationId xmlns:a16="http://schemas.microsoft.com/office/drawing/2014/main" id="{7C603015-AF13-41F7-831E-EA027D3EF69A}"/>
              </a:ext>
            </a:extLst>
          </p:cNvPr>
          <p:cNvPicPr/>
          <p:nvPr/>
        </p:nvPicPr>
        <p:blipFill>
          <a:blip r:embed="rId7">
            <a:extLst>
              <a:ext uri="{96DAC541-7B7A-43D3-8B79-37D633B846F1}">
                <asvg:svgBlip xmlns:asvg="http://schemas.microsoft.com/office/drawing/2016/SVG/main" r:embed="rId8"/>
              </a:ext>
            </a:extLst>
          </a:blip>
          <a:stretch>
            <a:fillRect/>
          </a:stretch>
        </p:blipFill>
        <p:spPr>
          <a:xfrm>
            <a:off x="3703775" y="264998"/>
            <a:ext cx="445530" cy="450178"/>
          </a:xfrm>
          <a:prstGeom prst="rect">
            <a:avLst/>
          </a:prstGeom>
        </p:spPr>
      </p:pic>
    </p:spTree>
    <p:extLst>
      <p:ext uri="{BB962C8B-B14F-4D97-AF65-F5344CB8AC3E}">
        <p14:creationId xmlns:p14="http://schemas.microsoft.com/office/powerpoint/2010/main" val="1368733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par>
                                <p:cTn id="19" presetID="10"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2" grpId="0"/>
      <p:bldP spid="84" grpId="0"/>
      <p:bldP spid="4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 – Azure Blueprints</a:t>
            </a:r>
          </a:p>
        </p:txBody>
      </p:sp>
      <p:sp>
        <p:nvSpPr>
          <p:cNvPr id="4" name="Text Placeholder 3"/>
          <p:cNvSpPr>
            <a:spLocks noGrp="1"/>
          </p:cNvSpPr>
          <p:nvPr>
            <p:ph type="body" sz="quarter" idx="12"/>
          </p:nvPr>
        </p:nvSpPr>
        <p:spPr/>
        <p:txBody>
          <a:bodyPr/>
          <a:lstStyle/>
          <a:p>
            <a:r>
              <a:rPr lang="en-US" dirty="0"/>
              <a:t>Name</a:t>
            </a:r>
          </a:p>
        </p:txBody>
      </p:sp>
    </p:spTree>
    <p:extLst>
      <p:ext uri="{BB962C8B-B14F-4D97-AF65-F5344CB8AC3E}">
        <p14:creationId xmlns:p14="http://schemas.microsoft.com/office/powerpoint/2010/main" val="63842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522DF8-9F32-4785-8AB1-F2D27B55E4D5}"/>
              </a:ext>
            </a:extLst>
          </p:cNvPr>
          <p:cNvSpPr txBox="1"/>
          <p:nvPr/>
        </p:nvSpPr>
        <p:spPr>
          <a:xfrm>
            <a:off x="272368" y="1650449"/>
            <a:ext cx="4941956" cy="3693319"/>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In ability to view resources and their properties across subscriptions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Query resources (without worrying about timeouts &amp; throttling), including filtering, grouping and sorting of resources by resource properties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5417">
                      <a:srgbClr val="353535"/>
                    </a:gs>
                    <a:gs pos="28000">
                      <a:srgbClr val="353535"/>
                    </a:gs>
                  </a:gsLst>
                  <a:lin ang="5400000" scaled="0"/>
                </a:gradFill>
                <a:effectLst/>
                <a:uLnTx/>
                <a:uFillTx/>
                <a:latin typeface="Segoe UI"/>
                <a:ea typeface="+mn-ea"/>
                <a:cs typeface="+mn-cs"/>
              </a:rPr>
              <a:t>Need a way iteratively explore resources</a:t>
            </a:r>
            <a:br>
              <a:rPr kumimoji="0" lang="en-US" sz="2000" b="0" i="0" u="none" strike="noStrike" kern="1200" cap="none" spc="0" normalizeH="0" baseline="0" noProof="0">
                <a:ln>
                  <a:noFill/>
                </a:ln>
                <a:gradFill>
                  <a:gsLst>
                    <a:gs pos="5417">
                      <a:srgbClr val="353535"/>
                    </a:gs>
                    <a:gs pos="28000">
                      <a:srgbClr val="353535"/>
                    </a:gs>
                  </a:gsLst>
                  <a:lin ang="5400000" scaled="0"/>
                </a:gradFill>
                <a:effectLst/>
                <a:uLnTx/>
                <a:uFillTx/>
                <a:latin typeface="Segoe UI"/>
                <a:ea typeface="+mn-ea"/>
                <a:cs typeface="+mn-cs"/>
              </a:rPr>
            </a:br>
            <a:endParaRPr kumimoji="0" lang="en-US" sz="2000" b="0" i="0" u="none" strike="noStrike" kern="1200" cap="none" spc="0" normalizeH="0" baseline="0" noProof="0">
              <a:ln>
                <a:noFill/>
              </a:ln>
              <a:gradFill>
                <a:gsLst>
                  <a:gs pos="5417">
                    <a:srgbClr val="353535"/>
                  </a:gs>
                  <a:gs pos="28000">
                    <a:srgbClr val="353535"/>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Need to assess the impact of applying </a:t>
            </a:r>
            <a:br>
              <a:rPr kumimoji="0" lang="en-US" sz="20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br>
            <a:r>
              <a:rPr kumimoji="0" lang="en-US" sz="20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policies in vast cloud environment</a:t>
            </a:r>
          </a:p>
        </p:txBody>
      </p:sp>
      <p:pic>
        <p:nvPicPr>
          <p:cNvPr id="8" name="Picture 7" descr="Woman in office looking at computer" title="Microsoft brand photo">
            <a:extLst>
              <a:ext uri="{FF2B5EF4-FFF2-40B4-BE49-F238E27FC236}">
                <a16:creationId xmlns:a16="http://schemas.microsoft.com/office/drawing/2014/main" id="{E40D2F75-1E29-49C9-AC14-7A42025B8D41}"/>
              </a:ext>
            </a:extLst>
          </p:cNvPr>
          <p:cNvPicPr>
            <a:picLocks noChangeAspect="1"/>
          </p:cNvPicPr>
          <p:nvPr/>
        </p:nvPicPr>
        <p:blipFill rotWithShape="1">
          <a:blip r:embed="rId2"/>
          <a:srcRect l="16740" t="20520" r="30256"/>
          <a:stretch/>
        </p:blipFill>
        <p:spPr>
          <a:xfrm>
            <a:off x="5334000" y="0"/>
            <a:ext cx="6858000" cy="6858000"/>
          </a:xfrm>
          <a:prstGeom prst="rect">
            <a:avLst/>
          </a:prstGeom>
        </p:spPr>
      </p:pic>
      <p:sp>
        <p:nvSpPr>
          <p:cNvPr id="9" name="Title 3">
            <a:extLst>
              <a:ext uri="{FF2B5EF4-FFF2-40B4-BE49-F238E27FC236}">
                <a16:creationId xmlns:a16="http://schemas.microsoft.com/office/drawing/2014/main" id="{F3CAE659-1CBD-4226-AEAD-C5CBA84136DF}"/>
              </a:ext>
            </a:extLst>
          </p:cNvPr>
          <p:cNvSpPr txBox="1">
            <a:spLocks/>
          </p:cNvSpPr>
          <p:nvPr/>
        </p:nvSpPr>
        <p:spPr>
          <a:xfrm>
            <a:off x="579130" y="489215"/>
            <a:ext cx="4160520" cy="492443"/>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Resource Visibility</a:t>
            </a:r>
          </a:p>
        </p:txBody>
      </p:sp>
      <p:sp>
        <p:nvSpPr>
          <p:cNvPr id="10" name="Rectangle 9">
            <a:extLst>
              <a:ext uri="{FF2B5EF4-FFF2-40B4-BE49-F238E27FC236}">
                <a16:creationId xmlns:a16="http://schemas.microsoft.com/office/drawing/2014/main" id="{DC5EF737-EC25-4FF2-A516-4088AF140273}"/>
              </a:ext>
            </a:extLst>
          </p:cNvPr>
          <p:cNvSpPr/>
          <p:nvPr/>
        </p:nvSpPr>
        <p:spPr>
          <a:xfrm>
            <a:off x="510118" y="1246613"/>
            <a:ext cx="2398670"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Customer Challenges</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2BE3AD7F-6169-47D6-A372-0C1CB8ADF6E7}"/>
              </a:ext>
            </a:extLst>
          </p:cNvPr>
          <p:cNvPicPr/>
          <p:nvPr/>
        </p:nvPicPr>
        <p:blipFill>
          <a:blip r:embed="rId3">
            <a:clrChange>
              <a:clrFrom>
                <a:srgbClr val="FFFFFF"/>
              </a:clrFrom>
              <a:clrTo>
                <a:srgbClr val="FFFFFF">
                  <a:alpha val="0"/>
                </a:srgbClr>
              </a:clrTo>
            </a:clrChange>
            <a:extLst/>
          </a:blip>
          <a:stretch>
            <a:fillRect/>
          </a:stretch>
        </p:blipFill>
        <p:spPr>
          <a:xfrm>
            <a:off x="3995715" y="544348"/>
            <a:ext cx="492443" cy="492443"/>
          </a:xfrm>
          <a:prstGeom prst="rect">
            <a:avLst/>
          </a:prstGeom>
        </p:spPr>
      </p:pic>
    </p:spTree>
    <p:extLst>
      <p:ext uri="{BB962C8B-B14F-4D97-AF65-F5344CB8AC3E}">
        <p14:creationId xmlns:p14="http://schemas.microsoft.com/office/powerpoint/2010/main" val="255091819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Resource Graph </a:t>
            </a:r>
          </a:p>
        </p:txBody>
      </p:sp>
      <p:sp>
        <p:nvSpPr>
          <p:cNvPr id="6" name="Text Placeholder 5"/>
          <p:cNvSpPr>
            <a:spLocks noGrp="1"/>
          </p:cNvSpPr>
          <p:nvPr>
            <p:ph type="body" sz="quarter" idx="10"/>
          </p:nvPr>
        </p:nvSpPr>
        <p:spPr>
          <a:xfrm>
            <a:off x="583781" y="1309296"/>
            <a:ext cx="11018520" cy="276999"/>
          </a:xfrm>
        </p:spPr>
        <p:txBody>
          <a:bodyPr/>
          <a:lstStyle/>
          <a:p>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Query</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explore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&amp;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analyze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cloud resources at scale</a:t>
            </a:r>
            <a:endParaRPr lang="en-US" sz="1800"/>
          </a:p>
        </p:txBody>
      </p:sp>
      <p:pic>
        <p:nvPicPr>
          <p:cNvPr id="2050" name="Picture 2">
            <a:extLst>
              <a:ext uri="{FF2B5EF4-FFF2-40B4-BE49-F238E27FC236}">
                <a16:creationId xmlns:a16="http://schemas.microsoft.com/office/drawing/2014/main" id="{AA3E6AB3-BF81-45EB-9DD0-65DC5986A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602" y="596334"/>
            <a:ext cx="542925" cy="542925"/>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DBF24F6-29D1-423D-97B0-7D106D7762D6}"/>
              </a:ext>
            </a:extLst>
          </p:cNvPr>
          <p:cNvSpPr txBox="1"/>
          <p:nvPr/>
        </p:nvSpPr>
        <p:spPr>
          <a:xfrm>
            <a:off x="596019" y="4763474"/>
            <a:ext cx="3943595" cy="677415"/>
          </a:xfrm>
          <a:prstGeom prst="rect">
            <a:avLst/>
          </a:prstGeom>
          <a:noFill/>
        </p:spPr>
        <p:txBody>
          <a:bodyPr wrap="square" lIns="179260" tIns="143408" rIns="179260" bIns="143408" rtlCol="0">
            <a:spAutoFit/>
          </a:bodyPr>
          <a:lstStyle/>
          <a:p>
            <a:pPr marL="0" marR="0" lvl="0" indent="0" algn="l" defTabSz="91408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Perform fast ad hoc </a:t>
            </a: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exploration</a:t>
            </a:r>
            <a:r>
              <a:rPr kumimoji="0" lang="en-US"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 in large cloud environment</a:t>
            </a:r>
            <a:endParaRPr kumimoji="0" lang="en-US" sz="1372" b="0" i="0" u="none" strike="noStrike" kern="1200" cap="none" spc="0" normalizeH="0" baseline="0" noProof="0">
              <a:ln>
                <a:noFill/>
              </a:ln>
              <a:solidFill>
                <a:srgbClr val="353535"/>
              </a:solidFill>
              <a:effectLst/>
              <a:uLnTx/>
              <a:uFillTx/>
              <a:latin typeface="Segoe UI"/>
              <a:ea typeface="+mn-ea"/>
              <a:cs typeface="Segoe UI" panose="020B0502040204020203" pitchFamily="34" charset="0"/>
            </a:endParaRPr>
          </a:p>
        </p:txBody>
      </p:sp>
      <p:cxnSp>
        <p:nvCxnSpPr>
          <p:cNvPr id="63" name="Straight Connector 62">
            <a:extLst>
              <a:ext uri="{FF2B5EF4-FFF2-40B4-BE49-F238E27FC236}">
                <a16:creationId xmlns:a16="http://schemas.microsoft.com/office/drawing/2014/main" id="{A2A16C9A-E04F-46CA-9687-EAE49990DCB3}"/>
              </a:ext>
            </a:extLst>
          </p:cNvPr>
          <p:cNvCxnSpPr>
            <a:cxnSpLocks/>
          </p:cNvCxnSpPr>
          <p:nvPr/>
        </p:nvCxnSpPr>
        <p:spPr>
          <a:xfrm>
            <a:off x="4389944" y="2926864"/>
            <a:ext cx="0" cy="3357488"/>
          </a:xfrm>
          <a:prstGeom prst="line">
            <a:avLst/>
          </a:prstGeom>
          <a:noFill/>
          <a:ln w="15875" cap="flat" cmpd="sng" algn="ctr">
            <a:solidFill>
              <a:srgbClr val="E6E6E6">
                <a:lumMod val="75000"/>
              </a:srgbClr>
            </a:solidFill>
            <a:prstDash val="solid"/>
            <a:headEnd type="none"/>
            <a:tailEnd type="none"/>
          </a:ln>
          <a:effectLst/>
        </p:spPr>
      </p:cxnSp>
      <p:grpSp>
        <p:nvGrpSpPr>
          <p:cNvPr id="86" name="Group 85">
            <a:extLst>
              <a:ext uri="{FF2B5EF4-FFF2-40B4-BE49-F238E27FC236}">
                <a16:creationId xmlns:a16="http://schemas.microsoft.com/office/drawing/2014/main" id="{68767343-9446-43C1-875A-1A2404FBDAED}"/>
              </a:ext>
            </a:extLst>
          </p:cNvPr>
          <p:cNvGrpSpPr/>
          <p:nvPr/>
        </p:nvGrpSpPr>
        <p:grpSpPr>
          <a:xfrm>
            <a:off x="1507454" y="3718484"/>
            <a:ext cx="1006737" cy="940157"/>
            <a:chOff x="1589903" y="1720554"/>
            <a:chExt cx="1027070" cy="959146"/>
          </a:xfrm>
        </p:grpSpPr>
        <p:sp>
          <p:nvSpPr>
            <p:cNvPr id="87" name="cloud">
              <a:extLst>
                <a:ext uri="{FF2B5EF4-FFF2-40B4-BE49-F238E27FC236}">
                  <a16:creationId xmlns:a16="http://schemas.microsoft.com/office/drawing/2014/main" id="{225BF969-8B53-4F22-93D1-E5DCC2A6C89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96"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Rectangle 87">
              <a:extLst>
                <a:ext uri="{FF2B5EF4-FFF2-40B4-BE49-F238E27FC236}">
                  <a16:creationId xmlns:a16="http://schemas.microsoft.com/office/drawing/2014/main" id="{1FFAF1CE-818C-4384-BD52-04C02B6B516B}"/>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A582839C-33F3-421C-AC50-BD27E68B2868}"/>
              </a:ext>
            </a:extLst>
          </p:cNvPr>
          <p:cNvGrpSpPr/>
          <p:nvPr/>
        </p:nvGrpSpPr>
        <p:grpSpPr>
          <a:xfrm>
            <a:off x="1816609" y="4026749"/>
            <a:ext cx="2489472" cy="523178"/>
            <a:chOff x="7639437" y="2063469"/>
            <a:chExt cx="2539753" cy="533745"/>
          </a:xfrm>
        </p:grpSpPr>
        <p:sp>
          <p:nvSpPr>
            <p:cNvPr id="93" name="Oval 92">
              <a:extLst>
                <a:ext uri="{FF2B5EF4-FFF2-40B4-BE49-F238E27FC236}">
                  <a16:creationId xmlns:a16="http://schemas.microsoft.com/office/drawing/2014/main" id="{3B261003-2C4C-4722-9E7B-E02E4F737E4A}"/>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magnify">
              <a:extLst>
                <a:ext uri="{FF2B5EF4-FFF2-40B4-BE49-F238E27FC236}">
                  <a16:creationId xmlns:a16="http://schemas.microsoft.com/office/drawing/2014/main" id="{3027F2F6-E50A-46A4-8190-2868018A70DF}"/>
                </a:ext>
              </a:extLst>
            </p:cNvPr>
            <p:cNvSpPr>
              <a:spLocks noChangeAspect="1" noEditPoints="1"/>
            </p:cNvSpPr>
            <p:nvPr/>
          </p:nvSpPr>
          <p:spPr bwMode="auto">
            <a:xfrm flipH="1">
              <a:off x="7639437" y="2150450"/>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9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cxnSp>
        <p:nvCxnSpPr>
          <p:cNvPr id="60" name="Straight Connector 59">
            <a:extLst>
              <a:ext uri="{FF2B5EF4-FFF2-40B4-BE49-F238E27FC236}">
                <a16:creationId xmlns:a16="http://schemas.microsoft.com/office/drawing/2014/main" id="{E9ACB989-29E9-426A-BF10-15D988D89BCA}"/>
              </a:ext>
            </a:extLst>
          </p:cNvPr>
          <p:cNvCxnSpPr>
            <a:cxnSpLocks/>
          </p:cNvCxnSpPr>
          <p:nvPr/>
        </p:nvCxnSpPr>
        <p:spPr>
          <a:xfrm>
            <a:off x="8084737" y="2926864"/>
            <a:ext cx="0" cy="3357488"/>
          </a:xfrm>
          <a:prstGeom prst="line">
            <a:avLst/>
          </a:prstGeom>
          <a:noFill/>
          <a:ln w="15875" cap="flat" cmpd="sng" algn="ctr">
            <a:solidFill>
              <a:srgbClr val="E6E6E6">
                <a:lumMod val="75000"/>
              </a:srgbClr>
            </a:solidFill>
            <a:prstDash val="solid"/>
            <a:headEnd type="none"/>
            <a:tailEnd type="none"/>
          </a:ln>
          <a:effectLst/>
        </p:spPr>
      </p:cxnSp>
      <p:grpSp>
        <p:nvGrpSpPr>
          <p:cNvPr id="8" name="Group 7">
            <a:extLst>
              <a:ext uri="{FF2B5EF4-FFF2-40B4-BE49-F238E27FC236}">
                <a16:creationId xmlns:a16="http://schemas.microsoft.com/office/drawing/2014/main" id="{C386DE62-C08D-4736-AB2D-783F61A1D5A2}"/>
              </a:ext>
            </a:extLst>
          </p:cNvPr>
          <p:cNvGrpSpPr/>
          <p:nvPr/>
        </p:nvGrpSpPr>
        <p:grpSpPr>
          <a:xfrm>
            <a:off x="8183870" y="2894294"/>
            <a:ext cx="3737114" cy="2493395"/>
            <a:chOff x="4482548" y="2894294"/>
            <a:chExt cx="3737114" cy="2493395"/>
          </a:xfrm>
        </p:grpSpPr>
        <p:sp>
          <p:nvSpPr>
            <p:cNvPr id="95" name="TextBox 94">
              <a:extLst>
                <a:ext uri="{FF2B5EF4-FFF2-40B4-BE49-F238E27FC236}">
                  <a16:creationId xmlns:a16="http://schemas.microsoft.com/office/drawing/2014/main" id="{FD39E1C2-B5DB-4D83-BBF1-E0E9925CE7ED}"/>
                </a:ext>
              </a:extLst>
            </p:cNvPr>
            <p:cNvSpPr txBox="1"/>
            <p:nvPr/>
          </p:nvSpPr>
          <p:spPr>
            <a:xfrm>
              <a:off x="4647021" y="4717968"/>
              <a:ext cx="3551534" cy="669721"/>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3245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Ability to </a:t>
              </a:r>
              <a:r>
                <a:rPr kumimoji="0" lang="en-US" sz="1372" b="1"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assess the impact</a:t>
              </a:r>
              <a:r>
                <a:rPr kumimoji="0" lang="en-US" sz="1372"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 of applying policies in vast cloud environment</a:t>
              </a:r>
            </a:p>
          </p:txBody>
        </p:sp>
        <p:grpSp>
          <p:nvGrpSpPr>
            <p:cNvPr id="51" name="Group 50">
              <a:extLst>
                <a:ext uri="{FF2B5EF4-FFF2-40B4-BE49-F238E27FC236}">
                  <a16:creationId xmlns:a16="http://schemas.microsoft.com/office/drawing/2014/main" id="{8CC45EAC-5CF2-4A67-A801-3724F1889854}"/>
                </a:ext>
              </a:extLst>
            </p:cNvPr>
            <p:cNvGrpSpPr/>
            <p:nvPr/>
          </p:nvGrpSpPr>
          <p:grpSpPr>
            <a:xfrm>
              <a:off x="5877045" y="3718482"/>
              <a:ext cx="1006737" cy="940156"/>
              <a:chOff x="1589903" y="1720554"/>
              <a:chExt cx="1027070" cy="959146"/>
            </a:xfrm>
          </p:grpSpPr>
          <p:sp>
            <p:nvSpPr>
              <p:cNvPr id="52" name="cloud">
                <a:extLst>
                  <a:ext uri="{FF2B5EF4-FFF2-40B4-BE49-F238E27FC236}">
                    <a16:creationId xmlns:a16="http://schemas.microsoft.com/office/drawing/2014/main" id="{FCCB1AFB-E286-4A1E-8B9D-BE1B98ADDFDD}"/>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96"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 name="Rectangle 57">
                <a:extLst>
                  <a:ext uri="{FF2B5EF4-FFF2-40B4-BE49-F238E27FC236}">
                    <a16:creationId xmlns:a16="http://schemas.microsoft.com/office/drawing/2014/main" id="{CA3D3F29-D869-4E0C-B471-C5F2D8A309E3}"/>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100" name="Picture 4" descr="Finger, Click, Gesture, Impact, touch, multi touch, tap Icon">
              <a:extLst>
                <a:ext uri="{FF2B5EF4-FFF2-40B4-BE49-F238E27FC236}">
                  <a16:creationId xmlns:a16="http://schemas.microsoft.com/office/drawing/2014/main" id="{C3ACD85C-A877-4693-AC73-26BDE643E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6369" y="4015740"/>
              <a:ext cx="831894" cy="561166"/>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5A15D38D-6483-4E2D-80C6-9BD0B347F8BB}"/>
                </a:ext>
              </a:extLst>
            </p:cNvPr>
            <p:cNvSpPr/>
            <p:nvPr/>
          </p:nvSpPr>
          <p:spPr bwMode="auto">
            <a:xfrm>
              <a:off x="4482548" y="2894294"/>
              <a:ext cx="3737114"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ctr" anchorCtr="0" forceAA="0" compatLnSpc="1">
              <a:prstTxWarp prst="textNoShape">
                <a:avLst/>
              </a:prstTxWarp>
              <a:spAutoFit/>
            </a:bodyPr>
            <a:lstStyle/>
            <a:p>
              <a:pPr marL="0" marR="0" lvl="0" indent="0" algn="ctr" defTabSz="914296" rtl="0"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Impact Assessment</a:t>
              </a:r>
            </a:p>
          </p:txBody>
        </p:sp>
      </p:grpSp>
      <p:sp>
        <p:nvSpPr>
          <p:cNvPr id="84" name="Rectangle 83">
            <a:extLst>
              <a:ext uri="{FF2B5EF4-FFF2-40B4-BE49-F238E27FC236}">
                <a16:creationId xmlns:a16="http://schemas.microsoft.com/office/drawing/2014/main" id="{A8422D7D-8F3C-4795-89F9-9DCEC6EDE5E8}"/>
              </a:ext>
            </a:extLst>
          </p:cNvPr>
          <p:cNvSpPr/>
          <p:nvPr/>
        </p:nvSpPr>
        <p:spPr bwMode="auto">
          <a:xfrm>
            <a:off x="345242" y="2894294"/>
            <a:ext cx="3943598"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ctr" anchorCtr="0" forceAA="0" compatLnSpc="1">
            <a:prstTxWarp prst="textNoShape">
              <a:avLst/>
            </a:prstTxWarp>
            <a:spAutoFit/>
          </a:bodyPr>
          <a:lstStyle/>
          <a:p>
            <a:pPr marL="0" marR="0" lvl="0" indent="0" algn="ctr" defTabSz="914296" rtl="0"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Explore </a:t>
            </a:r>
          </a:p>
        </p:txBody>
      </p:sp>
      <p:grpSp>
        <p:nvGrpSpPr>
          <p:cNvPr id="32" name="Group 31">
            <a:extLst>
              <a:ext uri="{FF2B5EF4-FFF2-40B4-BE49-F238E27FC236}">
                <a16:creationId xmlns:a16="http://schemas.microsoft.com/office/drawing/2014/main" id="{201E583D-2F97-4BF7-8B7E-4550273BF8F2}"/>
              </a:ext>
            </a:extLst>
          </p:cNvPr>
          <p:cNvGrpSpPr/>
          <p:nvPr/>
        </p:nvGrpSpPr>
        <p:grpSpPr>
          <a:xfrm>
            <a:off x="4536995" y="2894294"/>
            <a:ext cx="3480465" cy="2501089"/>
            <a:chOff x="8413370" y="2894294"/>
            <a:chExt cx="3480465" cy="2501089"/>
          </a:xfrm>
        </p:grpSpPr>
        <p:sp>
          <p:nvSpPr>
            <p:cNvPr id="33" name="TextBox 32">
              <a:extLst>
                <a:ext uri="{FF2B5EF4-FFF2-40B4-BE49-F238E27FC236}">
                  <a16:creationId xmlns:a16="http://schemas.microsoft.com/office/drawing/2014/main" id="{024B92AE-7D7E-43DC-ADEF-15512B4251DF}"/>
                </a:ext>
              </a:extLst>
            </p:cNvPr>
            <p:cNvSpPr txBox="1"/>
            <p:nvPr/>
          </p:nvSpPr>
          <p:spPr>
            <a:xfrm>
              <a:off x="8480172" y="4717968"/>
              <a:ext cx="3413663" cy="677415"/>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32455"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Query &amp; analyze across all of your cloud resources at scale in seconds</a:t>
              </a:r>
              <a:endParaRPr kumimoji="0" lang="en-US" sz="1372" b="1"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34" name="Rectangle 33">
              <a:extLst>
                <a:ext uri="{FF2B5EF4-FFF2-40B4-BE49-F238E27FC236}">
                  <a16:creationId xmlns:a16="http://schemas.microsoft.com/office/drawing/2014/main" id="{EF181D7F-72AE-49BF-8A69-526C1607D503}"/>
                </a:ext>
              </a:extLst>
            </p:cNvPr>
            <p:cNvSpPr/>
            <p:nvPr/>
          </p:nvSpPr>
          <p:spPr bwMode="auto">
            <a:xfrm>
              <a:off x="8413370" y="2894294"/>
              <a:ext cx="3413663"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ctr" anchorCtr="0" forceAA="0" compatLnSpc="1">
              <a:prstTxWarp prst="textNoShape">
                <a:avLst/>
              </a:prstTxWarp>
              <a:spAutoFit/>
            </a:bodyPr>
            <a:lstStyle/>
            <a:p>
              <a:pPr marL="0" marR="0" lvl="0" indent="0" algn="ctr" defTabSz="914296"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Query &amp; Analyze</a:t>
              </a:r>
            </a:p>
          </p:txBody>
        </p:sp>
      </p:grpSp>
      <p:sp>
        <p:nvSpPr>
          <p:cNvPr id="3" name="Rectangle 2">
            <a:extLst>
              <a:ext uri="{FF2B5EF4-FFF2-40B4-BE49-F238E27FC236}">
                <a16:creationId xmlns:a16="http://schemas.microsoft.com/office/drawing/2014/main" id="{0A0DF70D-15BA-44A4-9ED5-4EE85E8C19AF}"/>
              </a:ext>
            </a:extLst>
          </p:cNvPr>
          <p:cNvSpPr/>
          <p:nvPr/>
        </p:nvSpPr>
        <p:spPr bwMode="auto">
          <a:xfrm>
            <a:off x="1878806" y="4329113"/>
            <a:ext cx="82222" cy="67004"/>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36" name="Graphic 10" descr="Bar chart">
            <a:extLst>
              <a:ext uri="{FF2B5EF4-FFF2-40B4-BE49-F238E27FC236}">
                <a16:creationId xmlns:a16="http://schemas.microsoft.com/office/drawing/2014/main" id="{3BC87A13-BD42-4A0E-9502-D678FF1A8F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2394" y="3744241"/>
            <a:ext cx="914400" cy="914400"/>
          </a:xfrm>
          <a:prstGeom prst="rect">
            <a:avLst/>
          </a:prstGeom>
        </p:spPr>
      </p:pic>
    </p:spTree>
    <p:extLst>
      <p:ext uri="{BB962C8B-B14F-4D97-AF65-F5344CB8AC3E}">
        <p14:creationId xmlns:p14="http://schemas.microsoft.com/office/powerpoint/2010/main" val="184709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 – Azure Resource Graph</a:t>
            </a:r>
          </a:p>
        </p:txBody>
      </p:sp>
      <p:sp>
        <p:nvSpPr>
          <p:cNvPr id="4" name="Text Placeholder 3"/>
          <p:cNvSpPr>
            <a:spLocks noGrp="1"/>
          </p:cNvSpPr>
          <p:nvPr>
            <p:ph type="body" sz="quarter" idx="12"/>
          </p:nvPr>
        </p:nvSpPr>
        <p:spPr/>
        <p:txBody>
          <a:bodyPr/>
          <a:lstStyle/>
          <a:p>
            <a:r>
              <a:rPr lang="en-US" dirty="0"/>
              <a:t>Name</a:t>
            </a:r>
          </a:p>
        </p:txBody>
      </p:sp>
    </p:spTree>
    <p:extLst>
      <p:ext uri="{BB962C8B-B14F-4D97-AF65-F5344CB8AC3E}">
        <p14:creationId xmlns:p14="http://schemas.microsoft.com/office/powerpoint/2010/main" val="333152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335F7-6012-4B30-8059-43DD46320634}"/>
              </a:ext>
            </a:extLst>
          </p:cNvPr>
          <p:cNvSpPr>
            <a:spLocks noGrp="1"/>
          </p:cNvSpPr>
          <p:nvPr>
            <p:ph type="title"/>
          </p:nvPr>
        </p:nvSpPr>
        <p:spPr/>
        <p:txBody>
          <a:bodyPr/>
          <a:lstStyle/>
          <a:p>
            <a:r>
              <a:rPr lang="en-US"/>
              <a:t>Governance Roadmap- 6 to 8 months</a:t>
            </a:r>
          </a:p>
        </p:txBody>
      </p:sp>
      <p:grpSp>
        <p:nvGrpSpPr>
          <p:cNvPr id="4" name="Group 3">
            <a:extLst>
              <a:ext uri="{FF2B5EF4-FFF2-40B4-BE49-F238E27FC236}">
                <a16:creationId xmlns:a16="http://schemas.microsoft.com/office/drawing/2014/main" id="{10436F92-16C2-425C-B4C5-06D211F6D4AA}"/>
              </a:ext>
            </a:extLst>
          </p:cNvPr>
          <p:cNvGrpSpPr/>
          <p:nvPr/>
        </p:nvGrpSpPr>
        <p:grpSpPr>
          <a:xfrm>
            <a:off x="377248" y="1662727"/>
            <a:ext cx="3020583" cy="3570949"/>
            <a:chOff x="588263" y="3321485"/>
            <a:chExt cx="2094934" cy="3570949"/>
          </a:xfrm>
        </p:grpSpPr>
        <p:sp>
          <p:nvSpPr>
            <p:cNvPr id="5" name="TextBox 4">
              <a:extLst>
                <a:ext uri="{FF2B5EF4-FFF2-40B4-BE49-F238E27FC236}">
                  <a16:creationId xmlns:a16="http://schemas.microsoft.com/office/drawing/2014/main" id="{07A4BD2D-9E58-4FDE-8ED2-B6F92708A82E}"/>
                </a:ext>
              </a:extLst>
            </p:cNvPr>
            <p:cNvSpPr txBox="1">
              <a:spLocks noChangeAspect="1"/>
            </p:cNvSpPr>
            <p:nvPr/>
          </p:nvSpPr>
          <p:spPr>
            <a:xfrm>
              <a:off x="588263" y="3321485"/>
              <a:ext cx="805029" cy="4339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D0D0D"/>
                  </a:solidFill>
                  <a:effectLst/>
                  <a:uLnTx/>
                  <a:uFillTx/>
                  <a:latin typeface="Segoe UI Semibold"/>
                  <a:ea typeface="+mn-ea"/>
                  <a:cs typeface="Segoe UI" panose="020B0502040204020203" pitchFamily="34" charset="0"/>
                </a:rPr>
                <a:t>Policy</a:t>
              </a:r>
            </a:p>
          </p:txBody>
        </p:sp>
        <p:sp>
          <p:nvSpPr>
            <p:cNvPr id="6" name="TextBox 5">
              <a:extLst>
                <a:ext uri="{FF2B5EF4-FFF2-40B4-BE49-F238E27FC236}">
                  <a16:creationId xmlns:a16="http://schemas.microsoft.com/office/drawing/2014/main" id="{5D7CF94A-E37F-46DC-BD6E-694F7701A8A0}"/>
                </a:ext>
              </a:extLst>
            </p:cNvPr>
            <p:cNvSpPr txBox="1"/>
            <p:nvPr/>
          </p:nvSpPr>
          <p:spPr>
            <a:xfrm>
              <a:off x="588263" y="4012607"/>
              <a:ext cx="2094934" cy="2879827"/>
            </a:xfrm>
            <a:prstGeom prst="rect">
              <a:avLst/>
            </a:prstGeom>
            <a:noFill/>
          </p:spPr>
          <p:txBody>
            <a:bodyPr wrap="square" lIns="91440" tIns="91440" rIns="91440" bIns="91440" rtlCol="0">
              <a:spAutoFit/>
            </a:bodyPr>
            <a:lstStyle/>
            <a:p>
              <a:pPr marL="182880" marR="0" lvl="0" indent="-137160" algn="l" defTabSz="932384" rtl="0" eaLnBrk="1" fontAlgn="auto" latinLnBrk="0" hangingPunct="1">
                <a:lnSpc>
                  <a:spcPct val="114000"/>
                </a:lnSpc>
                <a:spcBef>
                  <a:spcPts val="288"/>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D0D0D"/>
                  </a:solidFill>
                  <a:effectLst/>
                  <a:uLnTx/>
                  <a:uFillTx/>
                  <a:latin typeface="Segoe UI"/>
                  <a:ea typeface="+mn-ea"/>
                  <a:cs typeface="Segoe UI" charset="0"/>
                </a:rPr>
                <a:t>Auto-generation of aliases​</a:t>
              </a:r>
            </a:p>
            <a:p>
              <a:pPr marL="182880" marR="0" lvl="0" indent="-137160" algn="l" defTabSz="932384" rtl="0" eaLnBrk="1" fontAlgn="auto" latinLnBrk="0" hangingPunct="1">
                <a:lnSpc>
                  <a:spcPct val="114000"/>
                </a:lnSpc>
                <a:spcBef>
                  <a:spcPts val="288"/>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D0D0D"/>
                  </a:solidFill>
                  <a:effectLst/>
                  <a:uLnTx/>
                  <a:uFillTx/>
                  <a:latin typeface="Segoe UI"/>
                  <a:ea typeface="+mn-ea"/>
                  <a:cs typeface="Segoe UI" charset="0"/>
                </a:rPr>
                <a:t>Partial </a:t>
              </a:r>
              <a:r>
                <a:rPr kumimoji="0" lang="en-US" sz="1600" b="0" i="0" u="none" strike="noStrike" kern="1200" cap="none" spc="0" normalizeH="0" baseline="0" noProof="0" err="1">
                  <a:ln>
                    <a:noFill/>
                  </a:ln>
                  <a:solidFill>
                    <a:srgbClr val="0D0D0D"/>
                  </a:solidFill>
                  <a:effectLst/>
                  <a:uLnTx/>
                  <a:uFillTx/>
                  <a:latin typeface="Segoe UI"/>
                  <a:ea typeface="+mn-ea"/>
                  <a:cs typeface="Segoe UI" charset="0"/>
                </a:rPr>
                <a:t>RegEx</a:t>
              </a:r>
              <a:r>
                <a:rPr kumimoji="0" lang="en-US" sz="1600" b="0" i="0" u="none" strike="noStrike" kern="1200" cap="none" spc="0" normalizeH="0" baseline="0" noProof="0">
                  <a:ln>
                    <a:noFill/>
                  </a:ln>
                  <a:solidFill>
                    <a:srgbClr val="0D0D0D"/>
                  </a:solidFill>
                  <a:effectLst/>
                  <a:uLnTx/>
                  <a:uFillTx/>
                  <a:latin typeface="Segoe UI"/>
                  <a:ea typeface="+mn-ea"/>
                  <a:cs typeface="Segoe UI" charset="0"/>
                </a:rPr>
                <a:t> support​</a:t>
              </a:r>
            </a:p>
            <a:p>
              <a:pPr marL="182880" marR="0" lvl="0" indent="-137160" algn="l" defTabSz="932384" rtl="0" eaLnBrk="1" fontAlgn="auto" latinLnBrk="0" hangingPunct="1">
                <a:lnSpc>
                  <a:spcPct val="114000"/>
                </a:lnSpc>
                <a:spcBef>
                  <a:spcPts val="288"/>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D0D0D"/>
                  </a:solidFill>
                  <a:effectLst/>
                  <a:uLnTx/>
                  <a:uFillTx/>
                  <a:latin typeface="Segoe UI"/>
                  <a:ea typeface="+mn-ea"/>
                  <a:cs typeface="Segoe UI" charset="0"/>
                </a:rPr>
                <a:t>Multi-hop relationship​</a:t>
              </a:r>
            </a:p>
            <a:p>
              <a:pPr marL="182880" marR="0" lvl="0" indent="-137160" algn="l" defTabSz="932384" rtl="0" eaLnBrk="1" fontAlgn="auto" latinLnBrk="0" hangingPunct="1">
                <a:lnSpc>
                  <a:spcPct val="114000"/>
                </a:lnSpc>
                <a:spcBef>
                  <a:spcPts val="288"/>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‘What-if’ evaluation​ powered by resource graph</a:t>
              </a:r>
            </a:p>
            <a:p>
              <a:pPr marL="182880" marR="0" lvl="0" indent="-137160" algn="l" defTabSz="932384" rtl="0" eaLnBrk="1" fontAlgn="auto" latinLnBrk="0" hangingPunct="1">
                <a:lnSpc>
                  <a:spcPct val="114000"/>
                </a:lnSpc>
                <a:spcBef>
                  <a:spcPts val="288"/>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Sequence remediation actions</a:t>
              </a:r>
              <a:endParaRPr kumimoji="0" lang="en-US" sz="1600" b="0" i="0" u="none" strike="noStrike" kern="1200" cap="none" spc="0" normalizeH="0" baseline="0" noProof="0">
                <a:ln>
                  <a:noFill/>
                </a:ln>
                <a:solidFill>
                  <a:srgbClr val="0D0D0D"/>
                </a:solidFill>
                <a:effectLst/>
                <a:uLnTx/>
                <a:uFillTx/>
                <a:latin typeface="Segoe UI"/>
                <a:ea typeface="+mn-ea"/>
                <a:cs typeface="Segoe UI" charset="0"/>
              </a:endParaRPr>
            </a:p>
            <a:p>
              <a:pPr marL="182880" marR="0" lvl="0" indent="-137160" algn="l" defTabSz="932384" rtl="0" eaLnBrk="1" fontAlgn="auto" latinLnBrk="0" hangingPunct="1">
                <a:lnSpc>
                  <a:spcPct val="114000"/>
                </a:lnSpc>
                <a:spcBef>
                  <a:spcPts val="288"/>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D0D0D"/>
                  </a:solidFill>
                  <a:effectLst/>
                  <a:uLnTx/>
                  <a:uFillTx/>
                  <a:latin typeface="Segoe UI"/>
                  <a:ea typeface="+mn-ea"/>
                  <a:cs typeface="Segoe UI" charset="0"/>
                </a:rPr>
                <a:t>More DevOps/Policy-as-code integrations</a:t>
              </a: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cxnSp>
          <p:nvCxnSpPr>
            <p:cNvPr id="7" name="Straight Connector 6">
              <a:extLst>
                <a:ext uri="{FF2B5EF4-FFF2-40B4-BE49-F238E27FC236}">
                  <a16:creationId xmlns:a16="http://schemas.microsoft.com/office/drawing/2014/main" id="{F498C3FD-E496-427C-8694-EC65702E6F93}"/>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DA665C-5E59-4064-A2AA-79D8FB39FCE2}"/>
              </a:ext>
            </a:extLst>
          </p:cNvPr>
          <p:cNvGrpSpPr/>
          <p:nvPr/>
        </p:nvGrpSpPr>
        <p:grpSpPr>
          <a:xfrm>
            <a:off x="3186878" y="1662727"/>
            <a:ext cx="3020585" cy="3813195"/>
            <a:chOff x="588263" y="3321485"/>
            <a:chExt cx="2094934" cy="3813195"/>
          </a:xfrm>
        </p:grpSpPr>
        <p:sp>
          <p:nvSpPr>
            <p:cNvPr id="33" name="TextBox 32">
              <a:extLst>
                <a:ext uri="{FF2B5EF4-FFF2-40B4-BE49-F238E27FC236}">
                  <a16:creationId xmlns:a16="http://schemas.microsoft.com/office/drawing/2014/main" id="{705E5AE5-BF6E-4328-9C24-6E8876942B1A}"/>
                </a:ext>
              </a:extLst>
            </p:cNvPr>
            <p:cNvSpPr txBox="1">
              <a:spLocks noChangeAspect="1"/>
            </p:cNvSpPr>
            <p:nvPr/>
          </p:nvSpPr>
          <p:spPr>
            <a:xfrm>
              <a:off x="588263" y="3321485"/>
              <a:ext cx="864065" cy="4339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D0D0D"/>
                  </a:solidFill>
                  <a:effectLst/>
                  <a:uLnTx/>
                  <a:uFillTx/>
                  <a:latin typeface="Segoe UI Semibold"/>
                  <a:ea typeface="+mn-ea"/>
                  <a:cs typeface="Segoe UI" panose="020B0502040204020203" pitchFamily="34" charset="0"/>
                </a:rPr>
                <a:t>Blueprints</a:t>
              </a:r>
            </a:p>
          </p:txBody>
        </p:sp>
        <p:sp>
          <p:nvSpPr>
            <p:cNvPr id="34" name="TextBox 33">
              <a:extLst>
                <a:ext uri="{FF2B5EF4-FFF2-40B4-BE49-F238E27FC236}">
                  <a16:creationId xmlns:a16="http://schemas.microsoft.com/office/drawing/2014/main" id="{2CC1462E-633B-4832-8095-2EAE9EAFE816}"/>
                </a:ext>
              </a:extLst>
            </p:cNvPr>
            <p:cNvSpPr txBox="1"/>
            <p:nvPr/>
          </p:nvSpPr>
          <p:spPr>
            <a:xfrm>
              <a:off x="588263" y="4012607"/>
              <a:ext cx="2094934" cy="3122073"/>
            </a:xfrm>
            <a:prstGeom prst="rect">
              <a:avLst/>
            </a:prstGeom>
            <a:noFill/>
          </p:spPr>
          <p:txBody>
            <a:bodyPr wrap="square" lIns="91440" tIns="91440" rIns="91440" bIns="91440" rtlCol="0">
              <a:spAutoFit/>
            </a:bodyPr>
            <a:lstStyle/>
            <a:p>
              <a:pPr marL="182880" marR="0" lvl="0" indent="-137160" algn="l" defTabSz="932384" rtl="0" eaLnBrk="1" fontAlgn="auto" latinLnBrk="0" hangingPunct="1">
                <a:lnSpc>
                  <a:spcPct val="114000"/>
                </a:lnSpc>
                <a:spcBef>
                  <a:spcPts val="288"/>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Subscription creation as part of Blueprints deployment</a:t>
              </a:r>
            </a:p>
            <a:p>
              <a:pPr marL="182880" marR="0" lvl="0" indent="-137160" algn="l" defTabSz="932384" rtl="0" eaLnBrk="1" fontAlgn="auto" latinLnBrk="0" hangingPunct="1">
                <a:lnSpc>
                  <a:spcPct val="114000"/>
                </a:lnSpc>
                <a:spcBef>
                  <a:spcPts val="288"/>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Apply Blueprints to one or more Resource Groups</a:t>
              </a:r>
            </a:p>
            <a:p>
              <a:pPr marL="182880" marR="0" lvl="0" indent="-137160" algn="l" defTabSz="932384" rtl="0" eaLnBrk="1" fontAlgn="auto" latinLnBrk="0" hangingPunct="1">
                <a:lnSpc>
                  <a:spcPct val="114000"/>
                </a:lnSpc>
                <a:spcBef>
                  <a:spcPts val="288"/>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Sequence the deployment of artifacts</a:t>
              </a:r>
            </a:p>
            <a:p>
              <a:pPr marL="182880" marR="0" lvl="0" indent="-137160" algn="l" defTabSz="932384" rtl="0" eaLnBrk="1" fontAlgn="auto" latinLnBrk="0" hangingPunct="1">
                <a:lnSpc>
                  <a:spcPct val="114000"/>
                </a:lnSpc>
                <a:spcBef>
                  <a:spcPts val="288"/>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Assess (what-if) the impact\change of Blueprint on an environment</a:t>
              </a:r>
            </a:p>
            <a:p>
              <a:pPr marL="182880" marR="0" lvl="0" indent="-137160" algn="l" defTabSz="932384" rtl="0" eaLnBrk="1" fontAlgn="auto" latinLnBrk="0" hangingPunct="1">
                <a:lnSpc>
                  <a:spcPct val="114000"/>
                </a:lnSpc>
                <a:spcBef>
                  <a:spcPts val="288"/>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ISO, HIPAA solutions</a:t>
              </a:r>
            </a:p>
          </p:txBody>
        </p:sp>
        <p:cxnSp>
          <p:nvCxnSpPr>
            <p:cNvPr id="35" name="Straight Connector 34">
              <a:extLst>
                <a:ext uri="{FF2B5EF4-FFF2-40B4-BE49-F238E27FC236}">
                  <a16:creationId xmlns:a16="http://schemas.microsoft.com/office/drawing/2014/main" id="{6B5293A1-AC31-4E64-B892-FB9F1B7D421E}"/>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8F27A314-C769-4E1C-83C9-35FD4F4828DF}"/>
              </a:ext>
            </a:extLst>
          </p:cNvPr>
          <p:cNvGrpSpPr/>
          <p:nvPr/>
        </p:nvGrpSpPr>
        <p:grpSpPr>
          <a:xfrm>
            <a:off x="5996508" y="1662727"/>
            <a:ext cx="3020584" cy="2051944"/>
            <a:chOff x="588263" y="3321485"/>
            <a:chExt cx="2094934" cy="2051944"/>
          </a:xfrm>
        </p:grpSpPr>
        <p:sp>
          <p:nvSpPr>
            <p:cNvPr id="37" name="TextBox 36">
              <a:extLst>
                <a:ext uri="{FF2B5EF4-FFF2-40B4-BE49-F238E27FC236}">
                  <a16:creationId xmlns:a16="http://schemas.microsoft.com/office/drawing/2014/main" id="{C0523197-BA27-45C2-B733-737ED47CE299}"/>
                </a:ext>
              </a:extLst>
            </p:cNvPr>
            <p:cNvSpPr txBox="1">
              <a:spLocks noChangeAspect="1"/>
            </p:cNvSpPr>
            <p:nvPr/>
          </p:nvSpPr>
          <p:spPr>
            <a:xfrm>
              <a:off x="588263" y="3321485"/>
              <a:ext cx="1279866" cy="4339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D0D0D"/>
                  </a:solidFill>
                  <a:effectLst/>
                  <a:uLnTx/>
                  <a:uFillTx/>
                  <a:latin typeface="Segoe UI Semibold"/>
                  <a:ea typeface="+mn-ea"/>
                  <a:cs typeface="Segoe UI" panose="020B0502040204020203" pitchFamily="34" charset="0"/>
                </a:rPr>
                <a:t>Resource Graph</a:t>
              </a:r>
            </a:p>
          </p:txBody>
        </p:sp>
        <p:sp>
          <p:nvSpPr>
            <p:cNvPr id="38" name="TextBox 37">
              <a:extLst>
                <a:ext uri="{FF2B5EF4-FFF2-40B4-BE49-F238E27FC236}">
                  <a16:creationId xmlns:a16="http://schemas.microsoft.com/office/drawing/2014/main" id="{D91FE96C-2216-488F-9967-73D72E08282D}"/>
                </a:ext>
              </a:extLst>
            </p:cNvPr>
            <p:cNvSpPr txBox="1"/>
            <p:nvPr/>
          </p:nvSpPr>
          <p:spPr>
            <a:xfrm>
              <a:off x="588263" y="4012607"/>
              <a:ext cx="2094934" cy="1360822"/>
            </a:xfrm>
            <a:prstGeom prst="rect">
              <a:avLst/>
            </a:prstGeom>
            <a:noFill/>
          </p:spPr>
          <p:txBody>
            <a:bodyPr wrap="square" lIns="91440" tIns="91440" rIns="91440" bIns="91440" rtlCol="0">
              <a:spAutoFit/>
            </a:bodyPr>
            <a:lstStyle/>
            <a:p>
              <a:pPr marL="182880" marR="0" lvl="0" indent="-137160" algn="l" defTabSz="932384" rtl="0" eaLnBrk="1" fontAlgn="auto" latinLnBrk="0" hangingPunct="1">
                <a:lnSpc>
                  <a:spcPct val="114000"/>
                </a:lnSpc>
                <a:spcBef>
                  <a:spcPts val="288"/>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Cross tenant queries at scale for MSP customers​</a:t>
              </a:r>
            </a:p>
            <a:p>
              <a:pPr marL="182880" marR="0" lvl="0" indent="-137160" algn="l" defTabSz="932384" rtl="0" eaLnBrk="1" fontAlgn="auto" latinLnBrk="0" hangingPunct="1">
                <a:lnSpc>
                  <a:spcPct val="114000"/>
                </a:lnSpc>
                <a:spcBef>
                  <a:spcPts val="288"/>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Microsoft Graph integration​</a:t>
              </a:r>
            </a:p>
            <a:p>
              <a:pPr marL="182880" marR="0" lvl="0" indent="-137160" algn="l" defTabSz="932384" rtl="0" eaLnBrk="1" fontAlgn="auto" latinLnBrk="0" hangingPunct="1">
                <a:lnSpc>
                  <a:spcPct val="114000"/>
                </a:lnSpc>
                <a:spcBef>
                  <a:spcPts val="288"/>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Query Explorer</a:t>
              </a:r>
            </a:p>
          </p:txBody>
        </p:sp>
        <p:cxnSp>
          <p:nvCxnSpPr>
            <p:cNvPr id="39" name="Straight Connector 38">
              <a:extLst>
                <a:ext uri="{FF2B5EF4-FFF2-40B4-BE49-F238E27FC236}">
                  <a16:creationId xmlns:a16="http://schemas.microsoft.com/office/drawing/2014/main" id="{6E10F82E-D0B9-44F6-8CD1-EDCEB2699796}"/>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B38DE950-C226-44D1-B108-3DE3B844F43F}"/>
              </a:ext>
            </a:extLst>
          </p:cNvPr>
          <p:cNvGrpSpPr/>
          <p:nvPr/>
        </p:nvGrpSpPr>
        <p:grpSpPr>
          <a:xfrm>
            <a:off x="8806138" y="1662727"/>
            <a:ext cx="3020584" cy="3494005"/>
            <a:chOff x="588263" y="3321485"/>
            <a:chExt cx="2094934" cy="3494005"/>
          </a:xfrm>
        </p:grpSpPr>
        <p:sp>
          <p:nvSpPr>
            <p:cNvPr id="41" name="TextBox 40">
              <a:extLst>
                <a:ext uri="{FF2B5EF4-FFF2-40B4-BE49-F238E27FC236}">
                  <a16:creationId xmlns:a16="http://schemas.microsoft.com/office/drawing/2014/main" id="{7797AB16-A1F1-4BD3-9B01-F59B6B036ECF}"/>
                </a:ext>
              </a:extLst>
            </p:cNvPr>
            <p:cNvSpPr txBox="1">
              <a:spLocks noChangeAspect="1"/>
            </p:cNvSpPr>
            <p:nvPr/>
          </p:nvSpPr>
          <p:spPr>
            <a:xfrm>
              <a:off x="588263" y="3321485"/>
              <a:ext cx="1666761" cy="4339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D0D0D"/>
                  </a:solidFill>
                  <a:effectLst/>
                  <a:uLnTx/>
                  <a:uFillTx/>
                  <a:latin typeface="Segoe UI Semibold"/>
                  <a:ea typeface="+mn-ea"/>
                  <a:cs typeface="Segoe UI" panose="020B0502040204020203" pitchFamily="34" charset="0"/>
                </a:rPr>
                <a:t>Management Groups</a:t>
              </a:r>
            </a:p>
          </p:txBody>
        </p:sp>
        <p:sp>
          <p:nvSpPr>
            <p:cNvPr id="42" name="TextBox 41">
              <a:extLst>
                <a:ext uri="{FF2B5EF4-FFF2-40B4-BE49-F238E27FC236}">
                  <a16:creationId xmlns:a16="http://schemas.microsoft.com/office/drawing/2014/main" id="{A472D874-3645-4B78-BE8C-D5B51D30C7AE}"/>
                </a:ext>
              </a:extLst>
            </p:cNvPr>
            <p:cNvSpPr txBox="1"/>
            <p:nvPr/>
          </p:nvSpPr>
          <p:spPr>
            <a:xfrm>
              <a:off x="588263" y="4012607"/>
              <a:ext cx="2094934" cy="2802883"/>
            </a:xfrm>
            <a:prstGeom prst="rect">
              <a:avLst/>
            </a:prstGeom>
            <a:noFill/>
          </p:spPr>
          <p:txBody>
            <a:bodyPr wrap="square" lIns="91440" tIns="91440" rIns="91440" bIns="91440" rtlCol="0">
              <a:spAutoFit/>
            </a:bodyPr>
            <a:lstStyle/>
            <a:p>
              <a:pPr marL="182880" marR="0" lvl="0" indent="-137160" algn="l" defTabSz="932384" rtl="0" eaLnBrk="1" fontAlgn="auto" latinLnBrk="0" hangingPunct="1">
                <a:lnSpc>
                  <a:spcPct val="114000"/>
                </a:lnSpc>
                <a:spcBef>
                  <a:spcPts val="288"/>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Privileged Identity Management(PIM) integration and Just in Time(JIT) Capabilities</a:t>
              </a:r>
            </a:p>
            <a:p>
              <a:pPr marL="182880" marR="0" lvl="0" indent="-137160" algn="l" defTabSz="932384" rtl="0" eaLnBrk="1" fontAlgn="auto" latinLnBrk="0" hangingPunct="1">
                <a:lnSpc>
                  <a:spcPct val="114000"/>
                </a:lnSpc>
                <a:spcBef>
                  <a:spcPts val="288"/>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Custom RBAC Support </a:t>
              </a:r>
            </a:p>
            <a:p>
              <a:pPr marL="182880" marR="0" lvl="0" indent="-137160" algn="l" defTabSz="932384" rtl="0" eaLnBrk="1" fontAlgn="auto" latinLnBrk="0" hangingPunct="1">
                <a:lnSpc>
                  <a:spcPct val="114000"/>
                </a:lnSpc>
                <a:spcBef>
                  <a:spcPts val="288"/>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Custom settings for default parents of new Subscriptions and Management Groups </a:t>
              </a:r>
            </a:p>
            <a:p>
              <a:pPr marL="182880" marR="0" lvl="0" indent="-137160" algn="l" defTabSz="932384" rtl="0" eaLnBrk="1" fontAlgn="auto" latinLnBrk="0" hangingPunct="1">
                <a:lnSpc>
                  <a:spcPct val="114000"/>
                </a:lnSpc>
                <a:spcBef>
                  <a:spcPts val="288"/>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Tagging Support</a:t>
              </a:r>
            </a:p>
          </p:txBody>
        </p:sp>
        <p:cxnSp>
          <p:nvCxnSpPr>
            <p:cNvPr id="43" name="Straight Connector 42">
              <a:extLst>
                <a:ext uri="{FF2B5EF4-FFF2-40B4-BE49-F238E27FC236}">
                  <a16:creationId xmlns:a16="http://schemas.microsoft.com/office/drawing/2014/main" id="{E08A6EA3-A63C-4C41-9585-D88E06DB5C64}"/>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BCBCAFF5-9EB9-43CF-9659-83D8A448C4E9}"/>
              </a:ext>
            </a:extLst>
          </p:cNvPr>
          <p:cNvSpPr txBox="1"/>
          <p:nvPr/>
        </p:nvSpPr>
        <p:spPr>
          <a:xfrm>
            <a:off x="7127632" y="6588369"/>
            <a:ext cx="700258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Governance services are available in all regions. Sovereign cloud support in progress</a:t>
            </a:r>
          </a:p>
        </p:txBody>
      </p:sp>
    </p:spTree>
    <p:extLst>
      <p:ext uri="{BB962C8B-B14F-4D97-AF65-F5344CB8AC3E}">
        <p14:creationId xmlns:p14="http://schemas.microsoft.com/office/powerpoint/2010/main" val="7388142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25C5483-7508-4DC2-BD7F-3C4AD4933421}"/>
              </a:ext>
            </a:extLst>
          </p:cNvPr>
          <p:cNvGrpSpPr/>
          <p:nvPr/>
        </p:nvGrpSpPr>
        <p:grpSpPr>
          <a:xfrm>
            <a:off x="7378425" y="2196407"/>
            <a:ext cx="3599874" cy="3599874"/>
            <a:chOff x="4909480" y="2110683"/>
            <a:chExt cx="2579358" cy="2579358"/>
          </a:xfrm>
          <a:solidFill>
            <a:schemeClr val="bg1">
              <a:lumMod val="95000"/>
            </a:schemeClr>
          </a:solidFill>
        </p:grpSpPr>
        <p:sp>
          <p:nvSpPr>
            <p:cNvPr id="25" name="Oval 24">
              <a:extLst>
                <a:ext uri="{FF2B5EF4-FFF2-40B4-BE49-F238E27FC236}">
                  <a16:creationId xmlns:a16="http://schemas.microsoft.com/office/drawing/2014/main" id="{505E5CF9-D989-4B21-B164-45AAD005AC81}"/>
                </a:ext>
              </a:extLst>
            </p:cNvPr>
            <p:cNvSpPr/>
            <p:nvPr/>
          </p:nvSpPr>
          <p:spPr bwMode="auto">
            <a:xfrm>
              <a:off x="4909480" y="2110683"/>
              <a:ext cx="2579358" cy="25793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cloud">
              <a:extLst>
                <a:ext uri="{FF2B5EF4-FFF2-40B4-BE49-F238E27FC236}">
                  <a16:creationId xmlns:a16="http://schemas.microsoft.com/office/drawing/2014/main" id="{C7709945-AED0-4996-88B1-B267DA171A69}"/>
                </a:ext>
              </a:extLst>
            </p:cNvPr>
            <p:cNvSpPr>
              <a:spLocks noChangeAspect="1"/>
            </p:cNvSpPr>
            <p:nvPr/>
          </p:nvSpPr>
          <p:spPr bwMode="auto">
            <a:xfrm flipH="1">
              <a:off x="5415287" y="2812279"/>
              <a:ext cx="1618576" cy="10311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22225" cap="sq">
              <a:solidFill>
                <a:schemeClr val="accent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2" name="Title 1">
            <a:extLst>
              <a:ext uri="{FF2B5EF4-FFF2-40B4-BE49-F238E27FC236}">
                <a16:creationId xmlns:a16="http://schemas.microsoft.com/office/drawing/2014/main" id="{C077CFA9-D31B-4C27-AA04-F3B820EC7B28}"/>
              </a:ext>
            </a:extLst>
          </p:cNvPr>
          <p:cNvSpPr>
            <a:spLocks noGrp="1"/>
          </p:cNvSpPr>
          <p:nvPr>
            <p:ph type="title" idx="4294967295"/>
          </p:nvPr>
        </p:nvSpPr>
        <p:spPr>
          <a:xfrm>
            <a:off x="444458" y="475574"/>
            <a:ext cx="11017250" cy="554038"/>
          </a:xfrm>
        </p:spPr>
        <p:txBody>
          <a:bodyPr/>
          <a:lstStyle/>
          <a:p>
            <a:r>
              <a:rPr lang="en-US"/>
              <a:t>Traditional approach</a:t>
            </a:r>
          </a:p>
        </p:txBody>
      </p:sp>
      <p:sp>
        <p:nvSpPr>
          <p:cNvPr id="11" name="TextBox 10">
            <a:extLst>
              <a:ext uri="{FF2B5EF4-FFF2-40B4-BE49-F238E27FC236}">
                <a16:creationId xmlns:a16="http://schemas.microsoft.com/office/drawing/2014/main" id="{EEC398EA-A333-49CA-A14A-67A4D261D3BC}"/>
              </a:ext>
            </a:extLst>
          </p:cNvPr>
          <p:cNvSpPr txBox="1"/>
          <p:nvPr/>
        </p:nvSpPr>
        <p:spPr>
          <a:xfrm>
            <a:off x="276946" y="1084919"/>
            <a:ext cx="11534053" cy="609782"/>
          </a:xfrm>
          <a:prstGeom prst="rect">
            <a:avLst/>
          </a:prstGeom>
          <a:noFill/>
        </p:spPr>
        <p:txBody>
          <a:bodyPr wrap="square" lIns="175736" tIns="140589" rIns="175736" bIns="140589"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13400"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panose="020B0502040204020203" pitchFamily="34" charset="0"/>
              </a:rPr>
              <a:t>Sacrifice Speed for Control</a:t>
            </a:r>
          </a:p>
        </p:txBody>
      </p:sp>
      <p:sp>
        <p:nvSpPr>
          <p:cNvPr id="84" name="Rectangle 83">
            <a:extLst>
              <a:ext uri="{FF2B5EF4-FFF2-40B4-BE49-F238E27FC236}">
                <a16:creationId xmlns:a16="http://schemas.microsoft.com/office/drawing/2014/main" id="{2DD513AE-1E30-472F-891E-CA5ECB22EFCB}"/>
              </a:ext>
            </a:extLst>
          </p:cNvPr>
          <p:cNvSpPr/>
          <p:nvPr/>
        </p:nvSpPr>
        <p:spPr bwMode="auto">
          <a:xfrm>
            <a:off x="868948" y="3508528"/>
            <a:ext cx="1649832" cy="2171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cxnSp>
        <p:nvCxnSpPr>
          <p:cNvPr id="85" name="Straight Connector 84">
            <a:extLst>
              <a:ext uri="{FF2B5EF4-FFF2-40B4-BE49-F238E27FC236}">
                <a16:creationId xmlns:a16="http://schemas.microsoft.com/office/drawing/2014/main" id="{4E6DE6C6-A69A-4C8B-876E-C16ACD54B349}"/>
              </a:ext>
            </a:extLst>
          </p:cNvPr>
          <p:cNvCxnSpPr>
            <a:cxnSpLocks/>
          </p:cNvCxnSpPr>
          <p:nvPr/>
        </p:nvCxnSpPr>
        <p:spPr>
          <a:xfrm>
            <a:off x="2766052" y="4221502"/>
            <a:ext cx="1204785"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8" name="gear">
            <a:extLst>
              <a:ext uri="{FF2B5EF4-FFF2-40B4-BE49-F238E27FC236}">
                <a16:creationId xmlns:a16="http://schemas.microsoft.com/office/drawing/2014/main" id="{0F474305-14CD-464D-870E-68D384903A1F}"/>
              </a:ext>
            </a:extLst>
          </p:cNvPr>
          <p:cNvSpPr>
            <a:spLocks noChangeAspect="1" noEditPoints="1"/>
          </p:cNvSpPr>
          <p:nvPr/>
        </p:nvSpPr>
        <p:spPr bwMode="auto">
          <a:xfrm>
            <a:off x="8362609" y="3925829"/>
            <a:ext cx="540118" cy="53777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6" name="gear">
            <a:extLst>
              <a:ext uri="{FF2B5EF4-FFF2-40B4-BE49-F238E27FC236}">
                <a16:creationId xmlns:a16="http://schemas.microsoft.com/office/drawing/2014/main" id="{E062CA04-9A5A-43C9-977E-9DFC82FB1E5E}"/>
              </a:ext>
            </a:extLst>
          </p:cNvPr>
          <p:cNvSpPr>
            <a:spLocks noChangeAspect="1" noEditPoints="1"/>
          </p:cNvSpPr>
          <p:nvPr/>
        </p:nvSpPr>
        <p:spPr bwMode="auto">
          <a:xfrm>
            <a:off x="8978910" y="3612898"/>
            <a:ext cx="540118" cy="53777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7" name="gear">
            <a:extLst>
              <a:ext uri="{FF2B5EF4-FFF2-40B4-BE49-F238E27FC236}">
                <a16:creationId xmlns:a16="http://schemas.microsoft.com/office/drawing/2014/main" id="{3CADF077-AE5F-43D7-9DA9-DBA050FD33EC}"/>
              </a:ext>
            </a:extLst>
          </p:cNvPr>
          <p:cNvSpPr>
            <a:spLocks noChangeAspect="1" noEditPoints="1"/>
          </p:cNvSpPr>
          <p:nvPr/>
        </p:nvSpPr>
        <p:spPr bwMode="auto">
          <a:xfrm>
            <a:off x="9527224" y="4001700"/>
            <a:ext cx="540118" cy="53777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0" name="people_4">
            <a:extLst>
              <a:ext uri="{FF2B5EF4-FFF2-40B4-BE49-F238E27FC236}">
                <a16:creationId xmlns:a16="http://schemas.microsoft.com/office/drawing/2014/main" id="{4ED1C692-05D9-44B0-AF2A-EA71FD47973E}"/>
              </a:ext>
            </a:extLst>
          </p:cNvPr>
          <p:cNvSpPr>
            <a:spLocks noChangeAspect="1" noEditPoints="1"/>
          </p:cNvSpPr>
          <p:nvPr/>
        </p:nvSpPr>
        <p:spPr bwMode="auto">
          <a:xfrm>
            <a:off x="1471759" y="2793539"/>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3" name="Rectangle 52">
            <a:extLst>
              <a:ext uri="{FF2B5EF4-FFF2-40B4-BE49-F238E27FC236}">
                <a16:creationId xmlns:a16="http://schemas.microsoft.com/office/drawing/2014/main" id="{82E60477-DB54-4DE7-8EA2-0B570C5AD53C}"/>
              </a:ext>
            </a:extLst>
          </p:cNvPr>
          <p:cNvSpPr/>
          <p:nvPr/>
        </p:nvSpPr>
        <p:spPr bwMode="auto">
          <a:xfrm>
            <a:off x="834920" y="5050038"/>
            <a:ext cx="1649832" cy="2171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54" name="people_4">
            <a:extLst>
              <a:ext uri="{FF2B5EF4-FFF2-40B4-BE49-F238E27FC236}">
                <a16:creationId xmlns:a16="http://schemas.microsoft.com/office/drawing/2014/main" id="{5F57B465-9C67-4116-8EA0-1E0D836DC84C}"/>
              </a:ext>
            </a:extLst>
          </p:cNvPr>
          <p:cNvSpPr>
            <a:spLocks noChangeAspect="1" noEditPoints="1"/>
          </p:cNvSpPr>
          <p:nvPr/>
        </p:nvSpPr>
        <p:spPr bwMode="auto">
          <a:xfrm>
            <a:off x="1437731" y="4335048"/>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5" name="Rectangle 54">
            <a:extLst>
              <a:ext uri="{FF2B5EF4-FFF2-40B4-BE49-F238E27FC236}">
                <a16:creationId xmlns:a16="http://schemas.microsoft.com/office/drawing/2014/main" id="{91867687-5944-4F30-A237-BA7561C208D1}"/>
              </a:ext>
            </a:extLst>
          </p:cNvPr>
          <p:cNvSpPr/>
          <p:nvPr/>
        </p:nvSpPr>
        <p:spPr bwMode="auto">
          <a:xfrm>
            <a:off x="4276163" y="4267149"/>
            <a:ext cx="2141468" cy="65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Cloud Custodian / </a:t>
            </a:r>
          </a:p>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Engineers responsible for Cloud environment</a:t>
            </a:r>
          </a:p>
        </p:txBody>
      </p:sp>
      <p:sp>
        <p:nvSpPr>
          <p:cNvPr id="56" name="people_4">
            <a:extLst>
              <a:ext uri="{FF2B5EF4-FFF2-40B4-BE49-F238E27FC236}">
                <a16:creationId xmlns:a16="http://schemas.microsoft.com/office/drawing/2014/main" id="{B488E4F9-7384-445C-B9C6-D6FB93B7A25A}"/>
              </a:ext>
            </a:extLst>
          </p:cNvPr>
          <p:cNvSpPr>
            <a:spLocks noChangeAspect="1" noEditPoints="1"/>
          </p:cNvSpPr>
          <p:nvPr/>
        </p:nvSpPr>
        <p:spPr bwMode="auto">
          <a:xfrm>
            <a:off x="5125180" y="3481583"/>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52" name="Straight Connector 51">
            <a:extLst>
              <a:ext uri="{FF2B5EF4-FFF2-40B4-BE49-F238E27FC236}">
                <a16:creationId xmlns:a16="http://schemas.microsoft.com/office/drawing/2014/main" id="{8FA6823E-AE0D-463B-A488-28BE3CC53849}"/>
              </a:ext>
            </a:extLst>
          </p:cNvPr>
          <p:cNvCxnSpPr>
            <a:cxnSpLocks/>
          </p:cNvCxnSpPr>
          <p:nvPr/>
        </p:nvCxnSpPr>
        <p:spPr>
          <a:xfrm>
            <a:off x="6289078" y="4223638"/>
            <a:ext cx="990600"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pic>
        <p:nvPicPr>
          <p:cNvPr id="1028" name="Picture 4" descr="Image result for stop icon">
            <a:extLst>
              <a:ext uri="{FF2B5EF4-FFF2-40B4-BE49-F238E27FC236}">
                <a16:creationId xmlns:a16="http://schemas.microsoft.com/office/drawing/2014/main" id="{9ADF09A2-7E04-4184-AAF4-B1BCAB71A189}"/>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91400" y="3651709"/>
            <a:ext cx="476854" cy="476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00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par>
                                <p:cTn id="8" presetID="10" presetClass="entr" presetSubtype="0" fill="hold" grpId="0" nodeType="withEffect">
                                  <p:stCondLst>
                                    <p:cond delay="90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 presetClass="entr" presetSubtype="0" fill="hold" nodeType="withEffect">
                                  <p:stCondLst>
                                    <p:cond delay="900"/>
                                  </p:stCondLst>
                                  <p:childTnLst>
                                    <p:set>
                                      <p:cBhvr>
                                        <p:cTn id="15" dur="1" fill="hold">
                                          <p:stCondLst>
                                            <p:cond delay="0"/>
                                          </p:stCondLst>
                                        </p:cTn>
                                        <p:tgtEl>
                                          <p:spTgt spid="1028"/>
                                        </p:tgtEl>
                                        <p:attrNameLst>
                                          <p:attrName>style.visibility</p:attrName>
                                        </p:attrNameLst>
                                      </p:cBhvr>
                                      <p:to>
                                        <p:strVal val="visible"/>
                                      </p:to>
                                    </p:set>
                                  </p:childTnLst>
                                </p:cTn>
                              </p:par>
                              <p:par>
                                <p:cTn id="16" presetID="6" presetClass="emph" presetSubtype="0" accel="100000" autoRev="1" fill="hold" nodeType="withEffect">
                                  <p:stCondLst>
                                    <p:cond delay="500"/>
                                  </p:stCondLst>
                                  <p:childTnLst>
                                    <p:animScale>
                                      <p:cBhvr>
                                        <p:cTn id="17" dur="500" fill="hold"/>
                                        <p:tgtEl>
                                          <p:spTgt spid="1028"/>
                                        </p:tgtEl>
                                      </p:cBhvr>
                                      <p:by x="0" y="0"/>
                                    </p:animScale>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left)">
                                      <p:cBhvr>
                                        <p:cTn id="2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25C5483-7508-4DC2-BD7F-3C4AD4933421}"/>
              </a:ext>
            </a:extLst>
          </p:cNvPr>
          <p:cNvGrpSpPr/>
          <p:nvPr/>
        </p:nvGrpSpPr>
        <p:grpSpPr>
          <a:xfrm>
            <a:off x="3789919" y="2196407"/>
            <a:ext cx="3599875" cy="3599875"/>
            <a:chOff x="4909480" y="2110683"/>
            <a:chExt cx="2579358" cy="2579358"/>
          </a:xfrm>
          <a:solidFill>
            <a:schemeClr val="bg1">
              <a:lumMod val="95000"/>
            </a:schemeClr>
          </a:solidFill>
        </p:grpSpPr>
        <p:sp>
          <p:nvSpPr>
            <p:cNvPr id="25" name="Oval 24">
              <a:extLst>
                <a:ext uri="{FF2B5EF4-FFF2-40B4-BE49-F238E27FC236}">
                  <a16:creationId xmlns:a16="http://schemas.microsoft.com/office/drawing/2014/main" id="{505E5CF9-D989-4B21-B164-45AAD005AC81}"/>
                </a:ext>
              </a:extLst>
            </p:cNvPr>
            <p:cNvSpPr/>
            <p:nvPr/>
          </p:nvSpPr>
          <p:spPr bwMode="auto">
            <a:xfrm>
              <a:off x="4909480" y="2110683"/>
              <a:ext cx="2579358" cy="25793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cloud">
              <a:extLst>
                <a:ext uri="{FF2B5EF4-FFF2-40B4-BE49-F238E27FC236}">
                  <a16:creationId xmlns:a16="http://schemas.microsoft.com/office/drawing/2014/main" id="{C7709945-AED0-4996-88B1-B267DA171A69}"/>
                </a:ext>
              </a:extLst>
            </p:cNvPr>
            <p:cNvSpPr>
              <a:spLocks noChangeAspect="1"/>
            </p:cNvSpPr>
            <p:nvPr/>
          </p:nvSpPr>
          <p:spPr bwMode="auto">
            <a:xfrm flipH="1">
              <a:off x="5415287" y="2812279"/>
              <a:ext cx="1618576" cy="10311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22225" cap="sq">
              <a:solidFill>
                <a:schemeClr val="accent1"/>
              </a:solidFill>
              <a:prstDash val="solid"/>
              <a:miter lim="800000"/>
              <a:headEnd/>
              <a:tailEnd/>
            </a:ln>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2" name="Title 1">
            <a:extLst>
              <a:ext uri="{FF2B5EF4-FFF2-40B4-BE49-F238E27FC236}">
                <a16:creationId xmlns:a16="http://schemas.microsoft.com/office/drawing/2014/main" id="{C077CFA9-D31B-4C27-AA04-F3B820EC7B28}"/>
              </a:ext>
            </a:extLst>
          </p:cNvPr>
          <p:cNvSpPr>
            <a:spLocks noGrp="1"/>
          </p:cNvSpPr>
          <p:nvPr>
            <p:ph type="title" idx="4294967295"/>
          </p:nvPr>
        </p:nvSpPr>
        <p:spPr>
          <a:xfrm>
            <a:off x="445285" y="445210"/>
            <a:ext cx="11017250" cy="554038"/>
          </a:xfrm>
        </p:spPr>
        <p:txBody>
          <a:bodyPr/>
          <a:lstStyle/>
          <a:p>
            <a:r>
              <a:rPr lang="en-US"/>
              <a:t>Cloud-native governance</a:t>
            </a:r>
          </a:p>
        </p:txBody>
      </p:sp>
      <p:sp>
        <p:nvSpPr>
          <p:cNvPr id="11" name="TextBox 10">
            <a:extLst>
              <a:ext uri="{FF2B5EF4-FFF2-40B4-BE49-F238E27FC236}">
                <a16:creationId xmlns:a16="http://schemas.microsoft.com/office/drawing/2014/main" id="{EEC398EA-A333-49CA-A14A-67A4D261D3BC}"/>
              </a:ext>
            </a:extLst>
          </p:cNvPr>
          <p:cNvSpPr txBox="1"/>
          <p:nvPr/>
        </p:nvSpPr>
        <p:spPr>
          <a:xfrm>
            <a:off x="276949" y="1084919"/>
            <a:ext cx="10680153" cy="609782"/>
          </a:xfrm>
          <a:prstGeom prst="rect">
            <a:avLst/>
          </a:prstGeom>
          <a:noFill/>
        </p:spPr>
        <p:txBody>
          <a:bodyPr wrap="square" lIns="175736" tIns="140589" rIns="175736" bIns="140589"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13470"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0F80D6"/>
                </a:solidFill>
                <a:effectLst/>
                <a:uLnTx/>
                <a:uFillTx/>
                <a:latin typeface="Segoe UI Semibold" panose="020B0702040204020203" pitchFamily="34" charset="0"/>
                <a:ea typeface="+mn-ea"/>
                <a:cs typeface="Segoe UI" panose="020B0502040204020203" pitchFamily="34" charset="0"/>
              </a:rPr>
              <a:t>Speed</a:t>
            </a:r>
            <a:r>
              <a:rPr kumimoji="0" lang="en-US" sz="2353" b="0" i="0" u="none" strike="noStrike" kern="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panose="020B0502040204020203" pitchFamily="34" charset="0"/>
              </a:rPr>
              <a:t> </a:t>
            </a:r>
            <a:r>
              <a:rPr kumimoji="0" lang="en-US" sz="2353" b="0" i="1" u="none" strike="noStrike" kern="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panose="020B0502040204020203" pitchFamily="34" charset="0"/>
              </a:rPr>
              <a:t>and</a:t>
            </a:r>
            <a:r>
              <a:rPr kumimoji="0" lang="en-US" sz="2353" b="0" i="0" u="none" strike="noStrike" kern="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panose="020B0502040204020203" pitchFamily="34" charset="0"/>
              </a:rPr>
              <a:t> </a:t>
            </a:r>
            <a:r>
              <a:rPr kumimoji="0" lang="en-US" sz="2353" b="0" i="0" u="none" strike="noStrike" kern="0" cap="none" spc="0" normalizeH="0" baseline="0" noProof="0">
                <a:ln>
                  <a:noFill/>
                </a:ln>
                <a:solidFill>
                  <a:srgbClr val="0F80D6"/>
                </a:solidFill>
                <a:effectLst/>
                <a:uLnTx/>
                <a:uFillTx/>
                <a:latin typeface="Segoe UI Semibold" panose="020B0702040204020203" pitchFamily="34" charset="0"/>
                <a:ea typeface="+mn-ea"/>
                <a:cs typeface="Segoe UI" panose="020B0502040204020203" pitchFamily="34" charset="0"/>
              </a:rPr>
              <a:t>Control</a:t>
            </a:r>
          </a:p>
        </p:txBody>
      </p:sp>
      <p:grpSp>
        <p:nvGrpSpPr>
          <p:cNvPr id="32" name="Group 31">
            <a:extLst>
              <a:ext uri="{FF2B5EF4-FFF2-40B4-BE49-F238E27FC236}">
                <a16:creationId xmlns:a16="http://schemas.microsoft.com/office/drawing/2014/main" id="{DEDF48CD-C6AA-4593-840A-23E4B96ABE1A}"/>
              </a:ext>
            </a:extLst>
          </p:cNvPr>
          <p:cNvGrpSpPr/>
          <p:nvPr/>
        </p:nvGrpSpPr>
        <p:grpSpPr>
          <a:xfrm>
            <a:off x="8726899" y="4882027"/>
            <a:ext cx="717037" cy="717037"/>
            <a:chOff x="1371918" y="1375804"/>
            <a:chExt cx="731520" cy="731520"/>
          </a:xfrm>
          <a:solidFill>
            <a:schemeClr val="bg1"/>
          </a:solidFill>
        </p:grpSpPr>
        <p:sp>
          <p:nvSpPr>
            <p:cNvPr id="33" name="Oval 32">
              <a:extLst>
                <a:ext uri="{FF2B5EF4-FFF2-40B4-BE49-F238E27FC236}">
                  <a16:creationId xmlns:a16="http://schemas.microsoft.com/office/drawing/2014/main" id="{29EEC9D2-E7E8-4C79-AAD8-78E1FEDD8874}"/>
                </a:ext>
              </a:extLst>
            </p:cNvPr>
            <p:cNvSpPr/>
            <p:nvPr/>
          </p:nvSpPr>
          <p:spPr bwMode="auto">
            <a:xfrm>
              <a:off x="1371918" y="1375804"/>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6F7E896D-B20B-4CBD-88B1-2FB24045DC7B}"/>
                </a:ext>
              </a:extLst>
            </p:cNvPr>
            <p:cNvSpPr/>
            <p:nvPr/>
          </p:nvSpPr>
          <p:spPr bwMode="auto">
            <a:xfrm>
              <a:off x="1463358" y="1467244"/>
              <a:ext cx="548640" cy="54864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Trackers_EADF_bidi">
              <a:extLst>
                <a:ext uri="{FF2B5EF4-FFF2-40B4-BE49-F238E27FC236}">
                  <a16:creationId xmlns:a16="http://schemas.microsoft.com/office/drawing/2014/main" id="{3AFBEE40-9ED6-4D3E-BCA2-32589682826E}"/>
                </a:ext>
              </a:extLst>
            </p:cNvPr>
            <p:cNvSpPr>
              <a:spLocks noChangeAspect="1" noEditPoints="1"/>
            </p:cNvSpPr>
            <p:nvPr/>
          </p:nvSpPr>
          <p:spPr bwMode="auto">
            <a:xfrm>
              <a:off x="1621155" y="1582680"/>
              <a:ext cx="233046" cy="31776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9" name="Group 48">
            <a:extLst>
              <a:ext uri="{FF2B5EF4-FFF2-40B4-BE49-F238E27FC236}">
                <a16:creationId xmlns:a16="http://schemas.microsoft.com/office/drawing/2014/main" id="{DB8A6FCE-1CA4-4F2C-AC4E-43734BD984F4}"/>
              </a:ext>
            </a:extLst>
          </p:cNvPr>
          <p:cNvGrpSpPr/>
          <p:nvPr/>
        </p:nvGrpSpPr>
        <p:grpSpPr>
          <a:xfrm>
            <a:off x="8726899" y="3696728"/>
            <a:ext cx="717037" cy="717037"/>
            <a:chOff x="4358958" y="1375804"/>
            <a:chExt cx="731520" cy="731520"/>
          </a:xfrm>
          <a:solidFill>
            <a:schemeClr val="bg1"/>
          </a:solidFill>
        </p:grpSpPr>
        <p:sp>
          <p:nvSpPr>
            <p:cNvPr id="50" name="Oval 49">
              <a:extLst>
                <a:ext uri="{FF2B5EF4-FFF2-40B4-BE49-F238E27FC236}">
                  <a16:creationId xmlns:a16="http://schemas.microsoft.com/office/drawing/2014/main" id="{788A198D-319E-4564-97E0-8E45485F8C05}"/>
                </a:ext>
              </a:extLst>
            </p:cNvPr>
            <p:cNvSpPr/>
            <p:nvPr/>
          </p:nvSpPr>
          <p:spPr bwMode="auto">
            <a:xfrm>
              <a:off x="4358958" y="1375804"/>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Oval 50">
              <a:extLst>
                <a:ext uri="{FF2B5EF4-FFF2-40B4-BE49-F238E27FC236}">
                  <a16:creationId xmlns:a16="http://schemas.microsoft.com/office/drawing/2014/main" id="{6EE402BF-D8ED-4AAE-AE6B-532D3F585FBE}"/>
                </a:ext>
              </a:extLst>
            </p:cNvPr>
            <p:cNvSpPr/>
            <p:nvPr/>
          </p:nvSpPr>
          <p:spPr bwMode="auto">
            <a:xfrm>
              <a:off x="4450398" y="1467244"/>
              <a:ext cx="548640" cy="54864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money_2">
              <a:extLst>
                <a:ext uri="{FF2B5EF4-FFF2-40B4-BE49-F238E27FC236}">
                  <a16:creationId xmlns:a16="http://schemas.microsoft.com/office/drawing/2014/main" id="{730E0923-3E8B-4073-AA42-C4B6B17C26FC}"/>
                </a:ext>
              </a:extLst>
            </p:cNvPr>
            <p:cNvSpPr>
              <a:spLocks noChangeAspect="1" noEditPoints="1"/>
            </p:cNvSpPr>
            <p:nvPr/>
          </p:nvSpPr>
          <p:spPr bwMode="auto">
            <a:xfrm>
              <a:off x="4528122" y="1531183"/>
              <a:ext cx="393192" cy="41457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E15FB7C7-0A22-4A27-9039-C984AB60CE9C}"/>
              </a:ext>
            </a:extLst>
          </p:cNvPr>
          <p:cNvGrpSpPr/>
          <p:nvPr/>
        </p:nvGrpSpPr>
        <p:grpSpPr>
          <a:xfrm>
            <a:off x="8726899" y="2414007"/>
            <a:ext cx="717037" cy="717037"/>
            <a:chOff x="8902271" y="2461768"/>
            <a:chExt cx="731520" cy="731520"/>
          </a:xfrm>
          <a:solidFill>
            <a:schemeClr val="bg1"/>
          </a:solidFill>
        </p:grpSpPr>
        <p:sp>
          <p:nvSpPr>
            <p:cNvPr id="58" name="Oval 57">
              <a:extLst>
                <a:ext uri="{FF2B5EF4-FFF2-40B4-BE49-F238E27FC236}">
                  <a16:creationId xmlns:a16="http://schemas.microsoft.com/office/drawing/2014/main" id="{CE5F6B69-3724-4562-B640-653DBDE7A60A}"/>
                </a:ext>
              </a:extLst>
            </p:cNvPr>
            <p:cNvSpPr/>
            <p:nvPr/>
          </p:nvSpPr>
          <p:spPr bwMode="auto">
            <a:xfrm>
              <a:off x="8902271" y="2461768"/>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Oval 58">
              <a:extLst>
                <a:ext uri="{FF2B5EF4-FFF2-40B4-BE49-F238E27FC236}">
                  <a16:creationId xmlns:a16="http://schemas.microsoft.com/office/drawing/2014/main" id="{984202A1-DF2D-4547-AB53-DCFE7FF3D19D}"/>
                </a:ext>
              </a:extLst>
            </p:cNvPr>
            <p:cNvSpPr/>
            <p:nvPr/>
          </p:nvSpPr>
          <p:spPr bwMode="auto">
            <a:xfrm>
              <a:off x="8993711" y="2553208"/>
              <a:ext cx="548640" cy="54864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PostUpdateLegacy_E1D7">
              <a:extLst>
                <a:ext uri="{FF2B5EF4-FFF2-40B4-BE49-F238E27FC236}">
                  <a16:creationId xmlns:a16="http://schemas.microsoft.com/office/drawing/2014/main" id="{37650D6F-8277-45E5-B860-CFCB2DA66811}"/>
                </a:ext>
              </a:extLst>
            </p:cNvPr>
            <p:cNvSpPr>
              <a:spLocks noChangeAspect="1" noEditPoints="1"/>
            </p:cNvSpPr>
            <p:nvPr/>
          </p:nvSpPr>
          <p:spPr bwMode="auto">
            <a:xfrm>
              <a:off x="9108367" y="2745472"/>
              <a:ext cx="319328" cy="164112"/>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tx2"/>
              </a:solidFill>
              <a:prstDash val="solid"/>
            </a:ln>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84" name="Rectangle 83">
            <a:extLst>
              <a:ext uri="{FF2B5EF4-FFF2-40B4-BE49-F238E27FC236}">
                <a16:creationId xmlns:a16="http://schemas.microsoft.com/office/drawing/2014/main" id="{2DD513AE-1E30-472F-891E-CA5ECB22EFCB}"/>
              </a:ext>
            </a:extLst>
          </p:cNvPr>
          <p:cNvSpPr/>
          <p:nvPr/>
        </p:nvSpPr>
        <p:spPr bwMode="auto">
          <a:xfrm>
            <a:off x="868948" y="3508529"/>
            <a:ext cx="1649832" cy="2171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cxnSp>
        <p:nvCxnSpPr>
          <p:cNvPr id="85" name="Straight Connector 84">
            <a:extLst>
              <a:ext uri="{FF2B5EF4-FFF2-40B4-BE49-F238E27FC236}">
                <a16:creationId xmlns:a16="http://schemas.microsoft.com/office/drawing/2014/main" id="{4E6DE6C6-A69A-4C8B-876E-C16ACD54B349}"/>
              </a:ext>
            </a:extLst>
          </p:cNvPr>
          <p:cNvCxnSpPr>
            <a:cxnSpLocks/>
          </p:cNvCxnSpPr>
          <p:nvPr/>
        </p:nvCxnSpPr>
        <p:spPr>
          <a:xfrm>
            <a:off x="2452815" y="4221501"/>
            <a:ext cx="2252159"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8" name="gear">
            <a:extLst>
              <a:ext uri="{FF2B5EF4-FFF2-40B4-BE49-F238E27FC236}">
                <a16:creationId xmlns:a16="http://schemas.microsoft.com/office/drawing/2014/main" id="{0F474305-14CD-464D-870E-68D384903A1F}"/>
              </a:ext>
            </a:extLst>
          </p:cNvPr>
          <p:cNvSpPr>
            <a:spLocks noChangeAspect="1" noEditPoints="1"/>
          </p:cNvSpPr>
          <p:nvPr/>
        </p:nvSpPr>
        <p:spPr bwMode="auto">
          <a:xfrm>
            <a:off x="4774103" y="3925828"/>
            <a:ext cx="540117" cy="537779"/>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6" name="gear">
            <a:extLst>
              <a:ext uri="{FF2B5EF4-FFF2-40B4-BE49-F238E27FC236}">
                <a16:creationId xmlns:a16="http://schemas.microsoft.com/office/drawing/2014/main" id="{E062CA04-9A5A-43C9-977E-9DFC82FB1E5E}"/>
              </a:ext>
            </a:extLst>
          </p:cNvPr>
          <p:cNvSpPr>
            <a:spLocks noChangeAspect="1" noEditPoints="1"/>
          </p:cNvSpPr>
          <p:nvPr/>
        </p:nvSpPr>
        <p:spPr bwMode="auto">
          <a:xfrm>
            <a:off x="5390406" y="3612897"/>
            <a:ext cx="540117" cy="537779"/>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7" name="gear">
            <a:extLst>
              <a:ext uri="{FF2B5EF4-FFF2-40B4-BE49-F238E27FC236}">
                <a16:creationId xmlns:a16="http://schemas.microsoft.com/office/drawing/2014/main" id="{3CADF077-AE5F-43D7-9DA9-DBA050FD33EC}"/>
              </a:ext>
            </a:extLst>
          </p:cNvPr>
          <p:cNvSpPr>
            <a:spLocks noChangeAspect="1" noEditPoints="1"/>
          </p:cNvSpPr>
          <p:nvPr/>
        </p:nvSpPr>
        <p:spPr bwMode="auto">
          <a:xfrm>
            <a:off x="5938718" y="4001700"/>
            <a:ext cx="540117" cy="537779"/>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 name="Freeform: Shape 8">
            <a:extLst>
              <a:ext uri="{FF2B5EF4-FFF2-40B4-BE49-F238E27FC236}">
                <a16:creationId xmlns:a16="http://schemas.microsoft.com/office/drawing/2014/main" id="{1F40D5CD-27C8-4E4C-982F-3BC40DB8D222}"/>
              </a:ext>
            </a:extLst>
          </p:cNvPr>
          <p:cNvSpPr/>
          <p:nvPr/>
        </p:nvSpPr>
        <p:spPr bwMode="auto">
          <a:xfrm>
            <a:off x="5018643" y="2787175"/>
            <a:ext cx="3685500" cy="1159341"/>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ln w="25400" cap="rnd">
            <a:solidFill>
              <a:schemeClr val="bg2">
                <a:lumMod val="75000"/>
              </a:schemeClr>
            </a:solidFill>
            <a:prstDash val="sys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8" name="Freeform: Shape 47">
            <a:extLst>
              <a:ext uri="{FF2B5EF4-FFF2-40B4-BE49-F238E27FC236}">
                <a16:creationId xmlns:a16="http://schemas.microsoft.com/office/drawing/2014/main" id="{3C3FAAF8-276B-46CB-9588-64F51217C9EA}"/>
              </a:ext>
            </a:extLst>
          </p:cNvPr>
          <p:cNvSpPr/>
          <p:nvPr/>
        </p:nvSpPr>
        <p:spPr bwMode="auto">
          <a:xfrm flipV="1">
            <a:off x="6237219" y="4536133"/>
            <a:ext cx="2466924" cy="72785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ln w="25400" cap="rnd">
            <a:solidFill>
              <a:schemeClr val="bg2">
                <a:lumMod val="75000"/>
              </a:schemeClr>
            </a:solidFill>
            <a:prstDash val="sys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Rectangle 25">
            <a:extLst>
              <a:ext uri="{FF2B5EF4-FFF2-40B4-BE49-F238E27FC236}">
                <a16:creationId xmlns:a16="http://schemas.microsoft.com/office/drawing/2014/main" id="{9F53E202-DDAE-4F01-B5A5-5E6AEF1679F7}"/>
              </a:ext>
            </a:extLst>
          </p:cNvPr>
          <p:cNvSpPr/>
          <p:nvPr/>
        </p:nvSpPr>
        <p:spPr bwMode="auto">
          <a:xfrm>
            <a:off x="4402134" y="4700434"/>
            <a:ext cx="2541806" cy="4343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Built-in controls through policy instead of workflow</a:t>
            </a:r>
          </a:p>
        </p:txBody>
      </p:sp>
      <p:sp>
        <p:nvSpPr>
          <p:cNvPr id="10" name="Freeform: Shape 9">
            <a:extLst>
              <a:ext uri="{FF2B5EF4-FFF2-40B4-BE49-F238E27FC236}">
                <a16:creationId xmlns:a16="http://schemas.microsoft.com/office/drawing/2014/main" id="{D2335893-2D44-4235-9CFC-C1EB9E966BBD}"/>
              </a:ext>
            </a:extLst>
          </p:cNvPr>
          <p:cNvSpPr/>
          <p:nvPr/>
        </p:nvSpPr>
        <p:spPr bwMode="auto">
          <a:xfrm>
            <a:off x="5953910" y="3878321"/>
            <a:ext cx="2786317" cy="185105"/>
          </a:xfrm>
          <a:custGeom>
            <a:avLst/>
            <a:gdLst>
              <a:gd name="connsiteX0" fmla="*/ 0 w 2842592"/>
              <a:gd name="connsiteY0" fmla="*/ 0 h 188844"/>
              <a:gd name="connsiteX1" fmla="*/ 1311966 w 2842592"/>
              <a:gd name="connsiteY1" fmla="*/ 0 h 188844"/>
              <a:gd name="connsiteX2" fmla="*/ 1311966 w 2842592"/>
              <a:gd name="connsiteY2" fmla="*/ 188844 h 188844"/>
              <a:gd name="connsiteX3" fmla="*/ 2842592 w 2842592"/>
              <a:gd name="connsiteY3" fmla="*/ 188844 h 188844"/>
            </a:gdLst>
            <a:ahLst/>
            <a:cxnLst>
              <a:cxn ang="0">
                <a:pos x="connsiteX0" y="connsiteY0"/>
              </a:cxn>
              <a:cxn ang="0">
                <a:pos x="connsiteX1" y="connsiteY1"/>
              </a:cxn>
              <a:cxn ang="0">
                <a:pos x="connsiteX2" y="connsiteY2"/>
              </a:cxn>
              <a:cxn ang="0">
                <a:pos x="connsiteX3" y="connsiteY3"/>
              </a:cxn>
            </a:cxnLst>
            <a:rect l="l" t="t" r="r" b="b"/>
            <a:pathLst>
              <a:path w="2842592" h="188844">
                <a:moveTo>
                  <a:pt x="0" y="0"/>
                </a:moveTo>
                <a:lnTo>
                  <a:pt x="1311966" y="0"/>
                </a:lnTo>
                <a:lnTo>
                  <a:pt x="1311966" y="188844"/>
                </a:lnTo>
                <a:lnTo>
                  <a:pt x="2842592" y="188844"/>
                </a:lnTo>
              </a:path>
            </a:pathLst>
          </a:cu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2" name="Group 41">
            <a:extLst>
              <a:ext uri="{FF2B5EF4-FFF2-40B4-BE49-F238E27FC236}">
                <a16:creationId xmlns:a16="http://schemas.microsoft.com/office/drawing/2014/main" id="{CC9237A8-1B54-474F-A7D7-0A5831E93B57}"/>
              </a:ext>
            </a:extLst>
          </p:cNvPr>
          <p:cNvGrpSpPr/>
          <p:nvPr/>
        </p:nvGrpSpPr>
        <p:grpSpPr>
          <a:xfrm>
            <a:off x="7604025" y="3815174"/>
            <a:ext cx="548036" cy="548036"/>
            <a:chOff x="8273084" y="4939580"/>
            <a:chExt cx="559104" cy="559104"/>
          </a:xfrm>
          <a:solidFill>
            <a:schemeClr val="bg2"/>
          </a:solidFill>
        </p:grpSpPr>
        <p:sp>
          <p:nvSpPr>
            <p:cNvPr id="43" name="Oval 42">
              <a:extLst>
                <a:ext uri="{FF2B5EF4-FFF2-40B4-BE49-F238E27FC236}">
                  <a16:creationId xmlns:a16="http://schemas.microsoft.com/office/drawing/2014/main" id="{B4402A4F-FED6-4EDB-AD1A-85C83838271B}"/>
                </a:ext>
              </a:extLst>
            </p:cNvPr>
            <p:cNvSpPr/>
            <p:nvPr/>
          </p:nvSpPr>
          <p:spPr bwMode="auto">
            <a:xfrm>
              <a:off x="8273084" y="4939580"/>
              <a:ext cx="559104" cy="559104"/>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check 3">
              <a:extLst>
                <a:ext uri="{FF2B5EF4-FFF2-40B4-BE49-F238E27FC236}">
                  <a16:creationId xmlns:a16="http://schemas.microsoft.com/office/drawing/2014/main" id="{231E667C-737F-40F3-BB55-FA210BF46B95}"/>
                </a:ext>
              </a:extLst>
            </p:cNvPr>
            <p:cNvSpPr>
              <a:spLocks noChangeAspect="1" noEditPoints="1"/>
            </p:cNvSpPr>
            <p:nvPr/>
          </p:nvSpPr>
          <p:spPr bwMode="auto">
            <a:xfrm>
              <a:off x="8368690" y="503625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22225" cap="sq">
              <a:solidFill>
                <a:schemeClr val="tx2"/>
              </a:solidFill>
              <a:prstDash val="solid"/>
              <a:miter lim="800000"/>
              <a:headEnd/>
              <a:tailEnd/>
            </a:ln>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2162DAAC-390D-4A87-B10F-DF5E5A2DAADE}"/>
              </a:ext>
            </a:extLst>
          </p:cNvPr>
          <p:cNvGrpSpPr/>
          <p:nvPr/>
        </p:nvGrpSpPr>
        <p:grpSpPr>
          <a:xfrm>
            <a:off x="7604025" y="4969301"/>
            <a:ext cx="548036" cy="548036"/>
            <a:chOff x="8273084" y="4939580"/>
            <a:chExt cx="559104" cy="559104"/>
          </a:xfrm>
          <a:solidFill>
            <a:schemeClr val="bg2"/>
          </a:solidFill>
        </p:grpSpPr>
        <p:sp>
          <p:nvSpPr>
            <p:cNvPr id="41" name="Oval 40">
              <a:extLst>
                <a:ext uri="{FF2B5EF4-FFF2-40B4-BE49-F238E27FC236}">
                  <a16:creationId xmlns:a16="http://schemas.microsoft.com/office/drawing/2014/main" id="{19E67EE8-14E6-448B-8CC3-478E600455F4}"/>
                </a:ext>
              </a:extLst>
            </p:cNvPr>
            <p:cNvSpPr/>
            <p:nvPr/>
          </p:nvSpPr>
          <p:spPr bwMode="auto">
            <a:xfrm>
              <a:off x="8273084" y="4939580"/>
              <a:ext cx="559104" cy="559104"/>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check 3">
              <a:extLst>
                <a:ext uri="{FF2B5EF4-FFF2-40B4-BE49-F238E27FC236}">
                  <a16:creationId xmlns:a16="http://schemas.microsoft.com/office/drawing/2014/main" id="{3686B2EA-903D-41E2-B6ED-079AE2EDED0C}"/>
                </a:ext>
              </a:extLst>
            </p:cNvPr>
            <p:cNvSpPr>
              <a:spLocks noChangeAspect="1" noEditPoints="1"/>
            </p:cNvSpPr>
            <p:nvPr/>
          </p:nvSpPr>
          <p:spPr bwMode="auto">
            <a:xfrm>
              <a:off x="8368690" y="503625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22225" cap="sq">
              <a:solidFill>
                <a:schemeClr val="tx2"/>
              </a:solidFill>
              <a:prstDash val="solid"/>
              <a:miter lim="800000"/>
              <a:headEnd/>
              <a:tailEnd/>
            </a:ln>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45" name="Group 44">
            <a:extLst>
              <a:ext uri="{FF2B5EF4-FFF2-40B4-BE49-F238E27FC236}">
                <a16:creationId xmlns:a16="http://schemas.microsoft.com/office/drawing/2014/main" id="{443FEB0F-B73C-4297-8F73-AEE52531AAC2}"/>
              </a:ext>
            </a:extLst>
          </p:cNvPr>
          <p:cNvGrpSpPr/>
          <p:nvPr/>
        </p:nvGrpSpPr>
        <p:grpSpPr>
          <a:xfrm>
            <a:off x="7604025" y="2512647"/>
            <a:ext cx="548036" cy="548036"/>
            <a:chOff x="8273084" y="4939580"/>
            <a:chExt cx="559104" cy="559104"/>
          </a:xfrm>
          <a:solidFill>
            <a:schemeClr val="bg2"/>
          </a:solidFill>
        </p:grpSpPr>
        <p:sp>
          <p:nvSpPr>
            <p:cNvPr id="46" name="Oval 45">
              <a:extLst>
                <a:ext uri="{FF2B5EF4-FFF2-40B4-BE49-F238E27FC236}">
                  <a16:creationId xmlns:a16="http://schemas.microsoft.com/office/drawing/2014/main" id="{5DB6A3DA-A9D5-444F-A67A-4B0E0482CE68}"/>
                </a:ext>
              </a:extLst>
            </p:cNvPr>
            <p:cNvSpPr/>
            <p:nvPr/>
          </p:nvSpPr>
          <p:spPr bwMode="auto">
            <a:xfrm>
              <a:off x="8273084" y="4939580"/>
              <a:ext cx="559104" cy="559104"/>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check 3">
              <a:extLst>
                <a:ext uri="{FF2B5EF4-FFF2-40B4-BE49-F238E27FC236}">
                  <a16:creationId xmlns:a16="http://schemas.microsoft.com/office/drawing/2014/main" id="{7B1BDEB6-2CBE-4FE0-BE55-ED06835BAC3B}"/>
                </a:ext>
              </a:extLst>
            </p:cNvPr>
            <p:cNvSpPr>
              <a:spLocks noChangeAspect="1" noEditPoints="1"/>
            </p:cNvSpPr>
            <p:nvPr/>
          </p:nvSpPr>
          <p:spPr bwMode="auto">
            <a:xfrm>
              <a:off x="8368690" y="503625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22225" cap="sq">
              <a:solidFill>
                <a:schemeClr val="tx2"/>
              </a:solidFill>
              <a:prstDash val="solid"/>
              <a:miter lim="800000"/>
              <a:headEnd/>
              <a:tailEnd/>
            </a:ln>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40" name="people_4">
            <a:extLst>
              <a:ext uri="{FF2B5EF4-FFF2-40B4-BE49-F238E27FC236}">
                <a16:creationId xmlns:a16="http://schemas.microsoft.com/office/drawing/2014/main" id="{4ED1C692-05D9-44B0-AF2A-EA71FD47973E}"/>
              </a:ext>
            </a:extLst>
          </p:cNvPr>
          <p:cNvSpPr>
            <a:spLocks noChangeAspect="1" noEditPoints="1"/>
          </p:cNvSpPr>
          <p:nvPr/>
        </p:nvSpPr>
        <p:spPr bwMode="auto">
          <a:xfrm>
            <a:off x="1471759" y="2793539"/>
            <a:ext cx="443435"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3" name="Rectangle 52">
            <a:extLst>
              <a:ext uri="{FF2B5EF4-FFF2-40B4-BE49-F238E27FC236}">
                <a16:creationId xmlns:a16="http://schemas.microsoft.com/office/drawing/2014/main" id="{82E60477-DB54-4DE7-8EA2-0B570C5AD53C}"/>
              </a:ext>
            </a:extLst>
          </p:cNvPr>
          <p:cNvSpPr/>
          <p:nvPr/>
        </p:nvSpPr>
        <p:spPr bwMode="auto">
          <a:xfrm>
            <a:off x="834920" y="5050039"/>
            <a:ext cx="1649832" cy="2171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54" name="people_4">
            <a:extLst>
              <a:ext uri="{FF2B5EF4-FFF2-40B4-BE49-F238E27FC236}">
                <a16:creationId xmlns:a16="http://schemas.microsoft.com/office/drawing/2014/main" id="{5F57B465-9C67-4116-8EA0-1E0D836DC84C}"/>
              </a:ext>
            </a:extLst>
          </p:cNvPr>
          <p:cNvSpPr>
            <a:spLocks noChangeAspect="1" noEditPoints="1"/>
          </p:cNvSpPr>
          <p:nvPr/>
        </p:nvSpPr>
        <p:spPr bwMode="auto">
          <a:xfrm>
            <a:off x="1437731" y="4335048"/>
            <a:ext cx="443435"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5" name="Rectangle 54">
            <a:extLst>
              <a:ext uri="{FF2B5EF4-FFF2-40B4-BE49-F238E27FC236}">
                <a16:creationId xmlns:a16="http://schemas.microsoft.com/office/drawing/2014/main" id="{91867687-5944-4F30-A237-BA7561C208D1}"/>
              </a:ext>
            </a:extLst>
          </p:cNvPr>
          <p:cNvSpPr/>
          <p:nvPr/>
        </p:nvSpPr>
        <p:spPr bwMode="auto">
          <a:xfrm>
            <a:off x="9831288" y="4087988"/>
            <a:ext cx="1856532" cy="4343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Cloud Custodian Team</a:t>
            </a:r>
          </a:p>
        </p:txBody>
      </p:sp>
      <p:sp>
        <p:nvSpPr>
          <p:cNvPr id="56" name="people_4">
            <a:extLst>
              <a:ext uri="{FF2B5EF4-FFF2-40B4-BE49-F238E27FC236}">
                <a16:creationId xmlns:a16="http://schemas.microsoft.com/office/drawing/2014/main" id="{B488E4F9-7384-445C-B9C6-D6FB93B7A25A}"/>
              </a:ext>
            </a:extLst>
          </p:cNvPr>
          <p:cNvSpPr>
            <a:spLocks noChangeAspect="1" noEditPoints="1"/>
          </p:cNvSpPr>
          <p:nvPr/>
        </p:nvSpPr>
        <p:spPr bwMode="auto">
          <a:xfrm>
            <a:off x="10434100" y="3481583"/>
            <a:ext cx="443435"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133190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1" presetClass="entr" presetSubtype="0" fill="hold" nodeType="withEffect">
                                  <p:stCondLst>
                                    <p:cond delay="0"/>
                                  </p:stCondLst>
                                  <p:childTnLst>
                                    <p:set>
                                      <p:cBhvr>
                                        <p:cTn id="13" dur="1" fill="hold">
                                          <p:stCondLst>
                                            <p:cond delay="499"/>
                                          </p:stCondLst>
                                        </p:cTn>
                                        <p:tgtEl>
                                          <p:spTgt spid="45"/>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45"/>
                                        </p:tgtEl>
                                      </p:cBhvr>
                                      <p:by x="0" y="0"/>
                                    </p:animScale>
                                  </p:childTnLst>
                                </p:cTn>
                              </p:par>
                              <p:par>
                                <p:cTn id="16" presetID="22" presetClass="entr" presetSubtype="8" fill="hold" grpId="0" nodeType="withEffect">
                                  <p:stCondLst>
                                    <p:cond delay="20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grpId="0" nodeType="withEffect">
                                  <p:stCondLst>
                                    <p:cond delay="40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par>
                                <p:cTn id="22" presetID="1" presetClass="entr" presetSubtype="0" fill="hold" nodeType="withEffect">
                                  <p:stCondLst>
                                    <p:cond delay="200"/>
                                  </p:stCondLst>
                                  <p:childTnLst>
                                    <p:set>
                                      <p:cBhvr>
                                        <p:cTn id="23" dur="1" fill="hold">
                                          <p:stCondLst>
                                            <p:cond delay="499"/>
                                          </p:stCondLst>
                                        </p:cTn>
                                        <p:tgtEl>
                                          <p:spTgt spid="42"/>
                                        </p:tgtEl>
                                        <p:attrNameLst>
                                          <p:attrName>style.visibility</p:attrName>
                                        </p:attrNameLst>
                                      </p:cBhvr>
                                      <p:to>
                                        <p:strVal val="visible"/>
                                      </p:to>
                                    </p:set>
                                  </p:childTnLst>
                                </p:cTn>
                              </p:par>
                              <p:par>
                                <p:cTn id="24" presetID="6" presetClass="emph" presetSubtype="0" accel="100000" autoRev="1" fill="hold" nodeType="withEffect">
                                  <p:stCondLst>
                                    <p:cond delay="200"/>
                                  </p:stCondLst>
                                  <p:childTnLst>
                                    <p:animScale>
                                      <p:cBhvr>
                                        <p:cTn id="25" dur="500" fill="hold"/>
                                        <p:tgtEl>
                                          <p:spTgt spid="42"/>
                                        </p:tgtEl>
                                      </p:cBhvr>
                                      <p:by x="0" y="0"/>
                                    </p:animScale>
                                  </p:childTnLst>
                                </p:cTn>
                              </p:par>
                              <p:par>
                                <p:cTn id="26" presetID="1" presetClass="entr" presetSubtype="0" fill="hold" nodeType="withEffect">
                                  <p:stCondLst>
                                    <p:cond delay="400"/>
                                  </p:stCondLst>
                                  <p:childTnLst>
                                    <p:set>
                                      <p:cBhvr>
                                        <p:cTn id="27" dur="1" fill="hold">
                                          <p:stCondLst>
                                            <p:cond delay="499"/>
                                          </p:stCondLst>
                                        </p:cTn>
                                        <p:tgtEl>
                                          <p:spTgt spid="8"/>
                                        </p:tgtEl>
                                        <p:attrNameLst>
                                          <p:attrName>style.visibility</p:attrName>
                                        </p:attrNameLst>
                                      </p:cBhvr>
                                      <p:to>
                                        <p:strVal val="visible"/>
                                      </p:to>
                                    </p:set>
                                  </p:childTnLst>
                                </p:cTn>
                              </p:par>
                              <p:par>
                                <p:cTn id="28" presetID="6" presetClass="emph" presetSubtype="0" accel="100000" autoRev="1" fill="hold" nodeType="withEffect">
                                  <p:stCondLst>
                                    <p:cond delay="400"/>
                                  </p:stCondLst>
                                  <p:childTnLst>
                                    <p:animScale>
                                      <p:cBhvr>
                                        <p:cTn id="29" dur="500" fill="hold"/>
                                        <p:tgtEl>
                                          <p:spTgt spid="8"/>
                                        </p:tgtEl>
                                      </p:cBhvr>
                                      <p:by x="0" y="0"/>
                                    </p:animScale>
                                  </p:childTnLst>
                                </p:cTn>
                              </p:par>
                              <p:par>
                                <p:cTn id="30" presetID="1" presetClass="entr" presetSubtype="0" fill="hold" nodeType="withEffect">
                                  <p:stCondLst>
                                    <p:cond delay="250"/>
                                  </p:stCondLst>
                                  <p:childTnLst>
                                    <p:set>
                                      <p:cBhvr>
                                        <p:cTn id="31" dur="1" fill="hold">
                                          <p:stCondLst>
                                            <p:cond delay="499"/>
                                          </p:stCondLst>
                                        </p:cTn>
                                        <p:tgtEl>
                                          <p:spTgt spid="5"/>
                                        </p:tgtEl>
                                        <p:attrNameLst>
                                          <p:attrName>style.visibility</p:attrName>
                                        </p:attrNameLst>
                                      </p:cBhvr>
                                      <p:to>
                                        <p:strVal val="visible"/>
                                      </p:to>
                                    </p:set>
                                  </p:childTnLst>
                                </p:cTn>
                              </p:par>
                              <p:par>
                                <p:cTn id="32" presetID="6" presetClass="emph" presetSubtype="0" accel="100000" autoRev="1" fill="hold" nodeType="withEffect">
                                  <p:stCondLst>
                                    <p:cond delay="250"/>
                                  </p:stCondLst>
                                  <p:childTnLst>
                                    <p:animScale>
                                      <p:cBhvr>
                                        <p:cTn id="33" dur="500" fill="hold"/>
                                        <p:tgtEl>
                                          <p:spTgt spid="5"/>
                                        </p:tgtEl>
                                      </p:cBhvr>
                                      <p:by x="0" y="0"/>
                                    </p:animScale>
                                  </p:childTnLst>
                                </p:cTn>
                              </p:par>
                              <p:par>
                                <p:cTn id="34" presetID="1" presetClass="entr" presetSubtype="0" fill="hold" nodeType="withEffect">
                                  <p:stCondLst>
                                    <p:cond delay="400"/>
                                  </p:stCondLst>
                                  <p:childTnLst>
                                    <p:set>
                                      <p:cBhvr>
                                        <p:cTn id="35" dur="1" fill="hold">
                                          <p:stCondLst>
                                            <p:cond delay="499"/>
                                          </p:stCondLst>
                                        </p:cTn>
                                        <p:tgtEl>
                                          <p:spTgt spid="49"/>
                                        </p:tgtEl>
                                        <p:attrNameLst>
                                          <p:attrName>style.visibility</p:attrName>
                                        </p:attrNameLst>
                                      </p:cBhvr>
                                      <p:to>
                                        <p:strVal val="visible"/>
                                      </p:to>
                                    </p:set>
                                  </p:childTnLst>
                                </p:cTn>
                              </p:par>
                              <p:par>
                                <p:cTn id="36" presetID="6" presetClass="emph" presetSubtype="0" accel="100000" autoRev="1" fill="hold" nodeType="withEffect">
                                  <p:stCondLst>
                                    <p:cond delay="400"/>
                                  </p:stCondLst>
                                  <p:childTnLst>
                                    <p:animScale>
                                      <p:cBhvr>
                                        <p:cTn id="37" dur="500" fill="hold"/>
                                        <p:tgtEl>
                                          <p:spTgt spid="49"/>
                                        </p:tgtEl>
                                      </p:cBhvr>
                                      <p:by x="0" y="0"/>
                                    </p:animScale>
                                  </p:childTnLst>
                                </p:cTn>
                              </p:par>
                              <p:par>
                                <p:cTn id="38" presetID="1" presetClass="entr" presetSubtype="0" fill="hold" nodeType="withEffect">
                                  <p:stCondLst>
                                    <p:cond delay="500"/>
                                  </p:stCondLst>
                                  <p:childTnLst>
                                    <p:set>
                                      <p:cBhvr>
                                        <p:cTn id="39" dur="1" fill="hold">
                                          <p:stCondLst>
                                            <p:cond delay="499"/>
                                          </p:stCondLst>
                                        </p:cTn>
                                        <p:tgtEl>
                                          <p:spTgt spid="32"/>
                                        </p:tgtEl>
                                        <p:attrNameLst>
                                          <p:attrName>style.visibility</p:attrName>
                                        </p:attrNameLst>
                                      </p:cBhvr>
                                      <p:to>
                                        <p:strVal val="visible"/>
                                      </p:to>
                                    </p:set>
                                  </p:childTnLst>
                                </p:cTn>
                              </p:par>
                              <p:par>
                                <p:cTn id="40" presetID="6" presetClass="emph" presetSubtype="0" accel="100000" autoRev="1" fill="hold" nodeType="withEffect">
                                  <p:stCondLst>
                                    <p:cond delay="500"/>
                                  </p:stCondLst>
                                  <p:childTnLst>
                                    <p:animScale>
                                      <p:cBhvr>
                                        <p:cTn id="41" dur="500" fill="hold"/>
                                        <p:tgtEl>
                                          <p:spTgt spid="32"/>
                                        </p:tgtEl>
                                      </p:cBhvr>
                                      <p:by x="0" y="0"/>
                                    </p:animScale>
                                  </p:childTnLst>
                                </p:cTn>
                              </p:par>
                              <p:par>
                                <p:cTn id="42" presetID="10" presetClass="entr" presetSubtype="0" fill="hold" grpId="0" nodeType="withEffect">
                                  <p:stCondLst>
                                    <p:cond delay="90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90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8" grpId="0" animBg="1"/>
      <p:bldP spid="10" grpId="0" animBg="1"/>
      <p:bldP spid="55" grpId="0"/>
      <p:bldP spid="5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0783" y="1052310"/>
            <a:ext cx="10608804" cy="433965"/>
          </a:xfrm>
          <a:prstGeom prst="rect">
            <a:avLst/>
          </a:prstGeom>
          <a:noFill/>
        </p:spPr>
        <p:txBody>
          <a:bodyPr wrap="square" lIns="0" tIns="91440" rIns="91440" bIns="9144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50663"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r>
              <a:rPr lang="en-US"/>
              <a:t>Governance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2780099" y="3321485"/>
            <a:ext cx="2330496" cy="2255717"/>
            <a:chOff x="3374773" y="3321485"/>
            <a:chExt cx="2330496" cy="2255717"/>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45854" cy="433965"/>
            </a:xfrm>
            <a:prstGeom prst="rect">
              <a:avLst/>
            </a:prstGeom>
            <a:noFill/>
          </p:spPr>
          <p:txBody>
            <a:bodyPr wrap="none" lIns="91440" tIns="91440" rIns="91440" bIns="91440"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800" b="0" i="0" u="none" strike="noStrike" kern="0" cap="none" spc="0" normalizeH="0" baseline="0" noProof="0">
                  <a:ln>
                    <a:noFill/>
                  </a:ln>
                  <a:solidFill>
                    <a:srgbClr val="0D0D0D"/>
                  </a:solidFill>
                  <a:effectLst/>
                  <a:uLnTx/>
                  <a:uFillTx/>
                  <a:latin typeface="Segoe UI Semibold"/>
                  <a:ea typeface="+mn-ea"/>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64595"/>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A14D7C2-0ECD-41DE-9CF7-BD1AC476BB47}"/>
              </a:ext>
            </a:extLst>
          </p:cNvPr>
          <p:cNvGrpSpPr/>
          <p:nvPr/>
        </p:nvGrpSpPr>
        <p:grpSpPr>
          <a:xfrm>
            <a:off x="5006390" y="3321485"/>
            <a:ext cx="2144894" cy="1694282"/>
            <a:chOff x="6396845" y="3321485"/>
            <a:chExt cx="2144894" cy="1694282"/>
          </a:xfrm>
        </p:grpSpPr>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6396845" y="3321485"/>
              <a:ext cx="1845377" cy="4339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D0D0D"/>
                  </a:solidFill>
                  <a:effectLst/>
                  <a:uLnTx/>
                  <a:uFillTx/>
                  <a:latin typeface="Segoe UI Semibold"/>
                  <a:ea typeface="+mn-ea"/>
                  <a:cs typeface="Segoe UI" panose="020B0502040204020203" pitchFamily="34" charset="0"/>
                </a:rPr>
                <a:t>Resource Graph</a:t>
              </a:r>
            </a:p>
          </p:txBody>
        </p:sp>
        <p:sp>
          <p:nvSpPr>
            <p:cNvPr id="156" name="Rectangle 155">
              <a:extLst>
                <a:ext uri="{FF2B5EF4-FFF2-40B4-BE49-F238E27FC236}">
                  <a16:creationId xmlns:a16="http://schemas.microsoft.com/office/drawing/2014/main" id="{5307FB88-D5D8-4089-AF47-D88AEE0E1881}"/>
                </a:ext>
              </a:extLst>
            </p:cNvPr>
            <p:cNvSpPr/>
            <p:nvPr/>
          </p:nvSpPr>
          <p:spPr>
            <a:xfrm>
              <a:off x="6396845" y="4012607"/>
              <a:ext cx="2144894" cy="1003160"/>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Query, explore &amp; analyze cloud resources at scale</a:t>
              </a:r>
            </a:p>
          </p:txBody>
        </p:sp>
        <p:cxnSp>
          <p:nvCxnSpPr>
            <p:cNvPr id="82" name="Straight Connector 81">
              <a:extLst>
                <a:ext uri="{FF2B5EF4-FFF2-40B4-BE49-F238E27FC236}">
                  <a16:creationId xmlns:a16="http://schemas.microsoft.com/office/drawing/2014/main" id="{FD910553-DC40-4919-937F-F476E793940F}"/>
                </a:ext>
              </a:extLst>
            </p:cNvPr>
            <p:cNvCxnSpPr/>
            <p:nvPr/>
          </p:nvCxnSpPr>
          <p:spPr>
            <a:xfrm>
              <a:off x="646629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7192963" y="3334177"/>
            <a:ext cx="2303836" cy="1400872"/>
            <a:chOff x="9233315" y="3321485"/>
            <a:chExt cx="2303836" cy="1400872"/>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03836" cy="4339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D0D0D"/>
                  </a:solidFill>
                  <a:effectLst/>
                  <a:uLnTx/>
                  <a:uFillTx/>
                  <a:latin typeface="Segoe UI Semibold"/>
                  <a:ea typeface="+mn-ea"/>
                  <a:cs typeface="Segoe UI" panose="020B0502040204020203" pitchFamily="34" charset="0"/>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22442"/>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517907" y="2421886"/>
            <a:ext cx="2240876" cy="2606508"/>
            <a:chOff x="9431642" y="2421886"/>
            <a:chExt cx="2240876" cy="2606508"/>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1855176" cy="1510792"/>
              <a:chOff x="9092926" y="1650386"/>
              <a:chExt cx="185517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1785726" cy="594120"/>
                <a:chOff x="9302765" y="3323599"/>
                <a:chExt cx="178572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647934" cy="4339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D0D0D"/>
                      </a:solidFill>
                      <a:effectLst/>
                      <a:uLnTx/>
                      <a:uFillTx/>
                      <a:latin typeface="Segoe UI Semibold"/>
                      <a:ea typeface="+mn-ea"/>
                      <a:cs typeface="Segoe UI" panose="020B0502040204020203" pitchFamily="34" charset="0"/>
                    </a:rPr>
                    <a:t>Cost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160"/>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588263" y="3321485"/>
            <a:ext cx="2094934" cy="2255717"/>
            <a:chOff x="588263" y="3321485"/>
            <a:chExt cx="2094934" cy="2255717"/>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805029" cy="4339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D0D0D"/>
                  </a:solidFill>
                  <a:effectLst/>
                  <a:uLnTx/>
                  <a:uFillTx/>
                  <a:latin typeface="Segoe UI Semibold"/>
                  <a:ea typeface="+mn-ea"/>
                  <a:cs typeface="Segoe UI" panose="020B0502040204020203" pitchFamily="34" charset="0"/>
                </a:rPr>
                <a:t>Policy</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1564595"/>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Real-time enforcement, compliance assessment and remediation</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3A33413D-446A-4DD9-8CB5-379F9F20D565}"/>
              </a:ext>
            </a:extLst>
          </p:cNvPr>
          <p:cNvSpPr txBox="1"/>
          <p:nvPr/>
        </p:nvSpPr>
        <p:spPr>
          <a:xfrm>
            <a:off x="3586672" y="2992665"/>
            <a:ext cx="79013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NEW</a:t>
            </a:r>
          </a:p>
        </p:txBody>
      </p:sp>
      <p:sp>
        <p:nvSpPr>
          <p:cNvPr id="35" name="TextBox 34">
            <a:extLst>
              <a:ext uri="{FF2B5EF4-FFF2-40B4-BE49-F238E27FC236}">
                <a16:creationId xmlns:a16="http://schemas.microsoft.com/office/drawing/2014/main" id="{F5D17496-A2AC-49A8-A43A-29D6FECF4D05}"/>
              </a:ext>
            </a:extLst>
          </p:cNvPr>
          <p:cNvSpPr txBox="1"/>
          <p:nvPr/>
        </p:nvSpPr>
        <p:spPr>
          <a:xfrm>
            <a:off x="5863185" y="2968069"/>
            <a:ext cx="79013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NEW</a:t>
            </a:r>
          </a:p>
        </p:txBody>
      </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2963" y="2395793"/>
            <a:ext cx="976252" cy="976252"/>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3668" y="2401423"/>
            <a:ext cx="1045572" cy="1045572"/>
          </a:xfrm>
          <a:prstGeom prst="rect">
            <a:avLst/>
          </a:prstGeom>
        </p:spPr>
      </p:pic>
      <p:pic>
        <p:nvPicPr>
          <p:cNvPr id="38" name="Graphic 37">
            <a:extLst>
              <a:ext uri="{FF2B5EF4-FFF2-40B4-BE49-F238E27FC236}">
                <a16:creationId xmlns:a16="http://schemas.microsoft.com/office/drawing/2014/main" id="{C29F4844-BADE-4536-AD4A-798EE4E306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6390" y="2416519"/>
            <a:ext cx="909518" cy="909518"/>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111" y="2363006"/>
            <a:ext cx="1011403" cy="1011403"/>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9575663" y="2569715"/>
            <a:ext cx="605468" cy="63839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588263" y="5734973"/>
            <a:ext cx="2094934" cy="441724"/>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600" b="1" i="0" u="none" strike="noStrike" kern="1200" cap="none" spc="0" normalizeH="0" baseline="0" noProof="0">
                <a:ln>
                  <a:noFill/>
                </a:ln>
                <a:solidFill>
                  <a:srgbClr val="0D0D0D"/>
                </a:solidFill>
                <a:effectLst/>
                <a:uLnTx/>
                <a:uFillTx/>
                <a:latin typeface="Segoe UI" charset="0"/>
                <a:ea typeface="+mn-ea"/>
                <a:cs typeface="Segoe UI" charset="0"/>
              </a:rPr>
              <a:t>Control</a:t>
            </a:r>
          </a:p>
        </p:txBody>
      </p:sp>
      <p:sp>
        <p:nvSpPr>
          <p:cNvPr id="42" name="TextBox 41">
            <a:extLst>
              <a:ext uri="{FF2B5EF4-FFF2-40B4-BE49-F238E27FC236}">
                <a16:creationId xmlns:a16="http://schemas.microsoft.com/office/drawing/2014/main" id="{524E4218-1D5F-49D7-9235-CFCC93F12ACF}"/>
              </a:ext>
            </a:extLst>
          </p:cNvPr>
          <p:cNvSpPr txBox="1"/>
          <p:nvPr/>
        </p:nvSpPr>
        <p:spPr>
          <a:xfrm>
            <a:off x="5031881" y="5734973"/>
            <a:ext cx="2094934" cy="441724"/>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600" b="1" i="0" u="none" strike="noStrike" kern="1200" cap="none" spc="0" normalizeH="0" baseline="0" noProof="0">
                <a:ln>
                  <a:noFill/>
                </a:ln>
                <a:solidFill>
                  <a:srgbClr val="0D0D0D"/>
                </a:solidFill>
                <a:effectLst/>
                <a:uLnTx/>
                <a:uFillTx/>
                <a:latin typeface="Segoe UI" charset="0"/>
                <a:ea typeface="+mn-ea"/>
                <a:cs typeface="Segoe UI" charset="0"/>
              </a:rPr>
              <a:t>Visibility</a:t>
            </a:r>
          </a:p>
        </p:txBody>
      </p:sp>
      <p:sp>
        <p:nvSpPr>
          <p:cNvPr id="43" name="TextBox 42">
            <a:extLst>
              <a:ext uri="{FF2B5EF4-FFF2-40B4-BE49-F238E27FC236}">
                <a16:creationId xmlns:a16="http://schemas.microsoft.com/office/drawing/2014/main" id="{411B0740-B1A2-4BE3-983C-26F10E2093FF}"/>
              </a:ext>
            </a:extLst>
          </p:cNvPr>
          <p:cNvSpPr txBox="1"/>
          <p:nvPr/>
        </p:nvSpPr>
        <p:spPr>
          <a:xfrm>
            <a:off x="2810072" y="5734973"/>
            <a:ext cx="2094934" cy="441724"/>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600" b="1" i="0" u="none" strike="noStrike" kern="1200" cap="none" spc="0" normalizeH="0" baseline="0" noProof="0">
                <a:ln>
                  <a:noFill/>
                </a:ln>
                <a:solidFill>
                  <a:srgbClr val="0D0D0D"/>
                </a:solidFill>
                <a:effectLst/>
                <a:uLnTx/>
                <a:uFillTx/>
                <a:latin typeface="Segoe UI" charset="0"/>
                <a:ea typeface="+mn-ea"/>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475499" y="5734973"/>
            <a:ext cx="2094934" cy="441724"/>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600" b="1" i="0" u="none" strike="noStrike" kern="1200" cap="none" spc="0" normalizeH="0" baseline="0" noProof="0">
                <a:ln>
                  <a:noFill/>
                </a:ln>
                <a:solidFill>
                  <a:srgbClr val="0D0D0D"/>
                </a:solidFill>
                <a:effectLst/>
                <a:uLnTx/>
                <a:uFillTx/>
                <a:latin typeface="Segoe UI" charset="0"/>
                <a:ea typeface="+mn-ea"/>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7253690" y="5734973"/>
            <a:ext cx="2094934" cy="441724"/>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600" b="1" i="0" u="none" strike="noStrike" kern="1200" cap="none" spc="0" normalizeH="0" baseline="0" noProof="0">
                <a:ln>
                  <a:noFill/>
                </a:ln>
                <a:solidFill>
                  <a:srgbClr val="0D0D0D"/>
                </a:solidFill>
                <a:effectLst/>
                <a:uLnTx/>
                <a:uFillTx/>
                <a:latin typeface="Segoe UI" charset="0"/>
                <a:ea typeface="+mn-ea"/>
                <a:cs typeface="Segoe UI" charset="0"/>
              </a:rPr>
              <a:t>Hierarchy</a:t>
            </a:r>
          </a:p>
        </p:txBody>
      </p:sp>
    </p:spTree>
    <p:extLst>
      <p:ext uri="{BB962C8B-B14F-4D97-AF65-F5344CB8AC3E}">
        <p14:creationId xmlns:p14="http://schemas.microsoft.com/office/powerpoint/2010/main" val="4138591048"/>
      </p:ext>
    </p:extLst>
  </p:cSld>
  <p:clrMapOvr>
    <a:masterClrMapping/>
  </p:clrMapOvr>
  <mc:AlternateContent xmlns:mc="http://schemas.openxmlformats.org/markup-compatibility/2006" xmlns:p14="http://schemas.microsoft.com/office/powerpoint/2010/main">
    <mc:Choice Requires="p14">
      <p:transition p14:dur="0"/>
    </mc:Choice>
    <mc:Fallback xmlns:asvg="http://schemas.microsoft.com/office/drawing/2016/SVG/main" xmlns:a16="http://schemas.microsoft.com/office/drawing/2014/main"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2810" y="171751"/>
            <a:ext cx="11426711" cy="881979"/>
          </a:xfrm>
        </p:spPr>
        <p:txBody>
          <a:bodyPr/>
          <a:lstStyle/>
          <a:p>
            <a:r>
              <a:rPr lang="en-US">
                <a:latin typeface="Segoe UI Semibold (Headings)"/>
              </a:rPr>
              <a:t>Azure Governance Architecture</a:t>
            </a:r>
          </a:p>
        </p:txBody>
      </p:sp>
      <p:grpSp>
        <p:nvGrpSpPr>
          <p:cNvPr id="5" name="Group 4">
            <a:extLst>
              <a:ext uri="{FF2B5EF4-FFF2-40B4-BE49-F238E27FC236}">
                <a16:creationId xmlns:a16="http://schemas.microsoft.com/office/drawing/2014/main" id="{A6BF1EF4-494F-40AA-B8A1-08C5E1AB836B}"/>
              </a:ext>
            </a:extLst>
          </p:cNvPr>
          <p:cNvGrpSpPr/>
          <p:nvPr/>
        </p:nvGrpSpPr>
        <p:grpSpPr>
          <a:xfrm>
            <a:off x="3916436" y="4934252"/>
            <a:ext cx="7118420" cy="1066728"/>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a:t>
              </a:r>
            </a:p>
          </p:txBody>
        </p:sp>
        <p:sp>
          <p:nvSpPr>
            <p:cNvPr id="8" name="TextBox 7">
              <a:extLst>
                <a:ext uri="{FF2B5EF4-FFF2-40B4-BE49-F238E27FC236}">
                  <a16:creationId xmlns:a16="http://schemas.microsoft.com/office/drawing/2014/main" id="{97232460-93DD-4B12-891E-2D778D85A112}"/>
                </a:ext>
              </a:extLst>
            </p:cNvPr>
            <p:cNvSpPr txBox="1"/>
            <p:nvPr/>
          </p:nvSpPr>
          <p:spPr>
            <a:xfrm>
              <a:off x="7843934" y="5469273"/>
              <a:ext cx="406514" cy="534056"/>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73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7762557" y="1950396"/>
            <a:ext cx="1573945" cy="115086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486333" y="1950396"/>
            <a:ext cx="804078" cy="115086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CLI</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20578" y="1950396"/>
            <a:ext cx="1080982" cy="115086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489521" y="3249738"/>
            <a:ext cx="0" cy="49122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411064" y="3209382"/>
            <a:ext cx="4495934"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489521" y="3356431"/>
            <a:ext cx="584909" cy="253450"/>
          </a:xfrm>
          <a:prstGeom prst="rect">
            <a:avLst/>
          </a:prstGeom>
        </p:spPr>
        <p:txBody>
          <a:bodyPr wrap="none">
            <a:spAutoFit/>
          </a:bodyPr>
          <a:lstStyle/>
          <a:p>
            <a:pPr marL="0" marR="0" lvl="0" indent="0" algn="l" defTabSz="896284"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w="3175">
                  <a:noFill/>
                </a:ln>
                <a:solidFill>
                  <a:srgbClr val="353535">
                    <a:lumMod val="75000"/>
                    <a:lumOff val="25000"/>
                  </a:srgbClr>
                </a:solidFill>
                <a:effectLst/>
                <a:uLnTx/>
                <a:uFillTx/>
                <a:latin typeface="Segoe UI Semibold" panose="020B0702040204020203" pitchFamily="34" charset="0"/>
                <a:ea typeface="+mn-ea"/>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3599355" y="3788436"/>
            <a:ext cx="6984761" cy="1068909"/>
            <a:chOff x="3281915" y="3379641"/>
            <a:chExt cx="7955606"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281915" y="3379641"/>
              <a:ext cx="7955606"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34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4023797" cy="348482"/>
            </a:xfrm>
            <a:prstGeom prst="rect">
              <a:avLst/>
            </a:prstGeom>
            <a:grpFill/>
          </p:spPr>
          <p:txBody>
            <a:bodyPr wrap="none">
              <a:spAutoFit/>
            </a:bodyPr>
            <a:lstStyle/>
            <a:p>
              <a:pPr marL="0" marR="0" lvl="0" indent="0" algn="l" defTabSz="89628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pitchFamily="34" charset="0"/>
                </a:rPr>
                <a:t>Azure Resource Manager (ARM)</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3643067" y="3513016"/>
              <a:ext cx="7307943" cy="44192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83558" y="3788434"/>
            <a:ext cx="1364326" cy="106890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1288559" y="3519090"/>
            <a:ext cx="603516" cy="253450"/>
          </a:xfrm>
          <a:prstGeom prst="rect">
            <a:avLst/>
          </a:prstGeom>
        </p:spPr>
        <p:txBody>
          <a:bodyPr wrap="none">
            <a:spAutoFit/>
          </a:bodyPr>
          <a:lstStyle/>
          <a:p>
            <a:pPr marL="0" marR="0" lvl="0" indent="0" algn="l" defTabSz="896284"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w="3175">
                  <a:noFill/>
                </a:ln>
                <a:solidFill>
                  <a:srgbClr val="353535">
                    <a:lumMod val="75000"/>
                    <a:lumOff val="25000"/>
                  </a:srgbClr>
                </a:solidFill>
                <a:effectLst/>
                <a:uLnTx/>
                <a:uFillTx/>
                <a:latin typeface="Segoe UI Semibold" panose="020B0702040204020203" pitchFamily="34" charset="0"/>
                <a:ea typeface="+mn-ea"/>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1265721" y="3429000"/>
            <a:ext cx="0" cy="347476"/>
          </a:xfrm>
          <a:prstGeom prst="line">
            <a:avLst/>
          </a:prstGeom>
          <a:ln w="19050">
            <a:solidFill>
              <a:schemeClr val="tx1">
                <a:lumMod val="60000"/>
                <a:lumOff val="4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67A604A-C539-4A38-B1B3-7604B06C91EE}"/>
              </a:ext>
            </a:extLst>
          </p:cNvPr>
          <p:cNvSpPr/>
          <p:nvPr/>
        </p:nvSpPr>
        <p:spPr>
          <a:xfrm>
            <a:off x="363850" y="756055"/>
            <a:ext cx="10740350" cy="3318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panose="020B0502040204020203" pitchFamily="34" charset="0"/>
                <a:ea typeface="Calibri" panose="020F0502020204030204" pitchFamily="34" charset="0"/>
                <a:cs typeface="Segoe UI" panose="020B0502040204020203" pitchFamily="34" charset="0"/>
              </a:rPr>
              <a:t>providing control over the cloud environment, without sacrificing developer agility</a:t>
            </a:r>
          </a:p>
        </p:txBody>
      </p:sp>
      <p:sp>
        <p:nvSpPr>
          <p:cNvPr id="38" name="Rectangle 37">
            <a:extLst>
              <a:ext uri="{FF2B5EF4-FFF2-40B4-BE49-F238E27FC236}">
                <a16:creationId xmlns:a16="http://schemas.microsoft.com/office/drawing/2014/main" id="{A5ED67A6-E40B-44D4-BA84-BE6835AEA0C7}"/>
              </a:ext>
            </a:extLst>
          </p:cNvPr>
          <p:cNvSpPr/>
          <p:nvPr/>
        </p:nvSpPr>
        <p:spPr>
          <a:xfrm>
            <a:off x="148552" y="5186796"/>
            <a:ext cx="3237307" cy="166096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74" b="1" i="0" u="none" strike="noStrike" kern="1200" cap="none" spc="0" normalizeH="0" baseline="0" noProof="0">
                <a:ln>
                  <a:noFill/>
                </a:ln>
                <a:solidFill>
                  <a:srgbClr val="353535"/>
                </a:solidFill>
                <a:effectLst/>
                <a:uLnTx/>
                <a:uFillTx/>
                <a:latin typeface="Segoe UI" panose="020B0502040204020203" pitchFamily="34" charset="0"/>
                <a:ea typeface="Times New Roman" panose="02020603050405020304" pitchFamily="18" charset="0"/>
                <a:cs typeface="Segoe UI" panose="020B0502040204020203" pitchFamily="34" charset="0"/>
              </a:rPr>
              <a:t>2. Policy-based Control</a:t>
            </a:r>
            <a:r>
              <a:rPr kumimoji="0" lang="en-US" sz="1274" b="0" i="0" u="none" strike="noStrike" kern="1200" cap="none" spc="0" normalizeH="0" baseline="0" noProof="0">
                <a:ln>
                  <a:noFill/>
                </a:ln>
                <a:solidFill>
                  <a:srgbClr val="353535"/>
                </a:solidFill>
                <a:effectLst/>
                <a:uLnTx/>
                <a:uFillTx/>
                <a:latin typeface="Segoe UI" panose="020B0502040204020203" pitchFamily="34" charset="0"/>
                <a:ea typeface="Times New Roman" panose="02020603050405020304" pitchFamily="18" charset="0"/>
                <a:cs typeface="Segoe UI" panose="020B0502040204020203" pitchFamily="34" charset="0"/>
              </a:rPr>
              <a:t>: Real-time enforcement, compliance assessment and remediation at scale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74" b="0" i="0" u="none" strike="noStrike" kern="1200" cap="none" spc="0" normalizeH="0" baseline="0" noProof="0">
              <a:ln>
                <a:noFill/>
              </a:ln>
              <a:solidFill>
                <a:srgbClr val="353535"/>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74" b="1" i="0" u="none" strike="noStrike" kern="1200" cap="none" spc="0" normalizeH="0" baseline="0" noProof="0">
                <a:ln>
                  <a:noFill/>
                </a:ln>
                <a:solidFill>
                  <a:srgbClr val="353535"/>
                </a:solidFill>
                <a:effectLst/>
                <a:uLnTx/>
                <a:uFillTx/>
                <a:latin typeface="Segoe UI" panose="020B0502040204020203" pitchFamily="34" charset="0"/>
                <a:ea typeface="Times New Roman" panose="02020603050405020304" pitchFamily="18" charset="0"/>
                <a:cs typeface="Segoe UI" panose="020B0502040204020203" pitchFamily="34" charset="0"/>
              </a:rPr>
              <a:t>3. Resource Visibility</a:t>
            </a:r>
            <a:r>
              <a:rPr kumimoji="0" lang="en-US" sz="1274" b="0" i="0" u="none" strike="noStrike" kern="1200" cap="none" spc="0" normalizeH="0" baseline="0" noProof="0">
                <a:ln>
                  <a:noFill/>
                </a:ln>
                <a:solidFill>
                  <a:srgbClr val="353535"/>
                </a:solidFill>
                <a:effectLst/>
                <a:uLnTx/>
                <a:uFillTx/>
                <a:latin typeface="Segoe UI" panose="020B0502040204020203" pitchFamily="34" charset="0"/>
                <a:ea typeface="Times New Roman" panose="02020603050405020304" pitchFamily="18" charset="0"/>
                <a:cs typeface="Segoe UI" panose="020B0502040204020203" pitchFamily="34" charset="0"/>
              </a:rPr>
              <a:t>: Query, explore &amp; analyze cloud resources at scale</a:t>
            </a:r>
            <a:endParaRPr kumimoji="0" lang="en-US" sz="1274" b="0" i="0" u="none" strike="noStrike" kern="1200" cap="none" spc="0" normalizeH="0" baseline="0" noProof="0">
              <a:ln>
                <a:noFill/>
              </a:ln>
              <a:solidFill>
                <a:srgbClr val="353535"/>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74" b="0" i="0" u="none" strike="noStrike" kern="1200" cap="none" spc="0" normalizeH="0" baseline="0" noProof="0">
              <a:ln>
                <a:noFill/>
              </a:ln>
              <a:solidFill>
                <a:srgbClr val="353535"/>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74" b="1" i="0" u="none" strike="noStrike" kern="1200" cap="none" spc="0" normalizeH="0" baseline="0" noProof="0">
              <a:ln>
                <a:noFill/>
              </a:ln>
              <a:solidFill>
                <a:srgbClr val="353535"/>
              </a:solidFill>
              <a:effectLst/>
              <a:uLnTx/>
              <a:uFillTx/>
              <a:latin typeface="Segoe UI" panose="020B05020402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83155" y="2090006"/>
            <a:ext cx="2172384" cy="1072730"/>
          </a:xfrm>
          <a:prstGeom prst="rect">
            <a:avLst/>
          </a:prstGeom>
        </p:spPr>
        <p:txBody>
          <a:bodyPr wrap="square">
            <a:spAutoFit/>
          </a:bodyPr>
          <a:lstStyle/>
          <a:p>
            <a:pPr marL="182880" marR="0" lvl="0" indent="-18288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74" b="1" i="0" u="none" strike="noStrike" kern="1200" cap="none" spc="0" normalizeH="0" baseline="0" noProof="0">
                <a:ln>
                  <a:noFill/>
                </a:ln>
                <a:solidFill>
                  <a:srgbClr val="353535"/>
                </a:solidFill>
                <a:effectLst/>
                <a:uLnTx/>
                <a:uFillTx/>
                <a:latin typeface="Segoe UI" panose="020B0502040204020203" pitchFamily="34" charset="0"/>
                <a:ea typeface="Times New Roman" panose="02020603050405020304" pitchFamily="18" charset="0"/>
                <a:cs typeface="Segoe UI" panose="020B0502040204020203" pitchFamily="34" charset="0"/>
              </a:rPr>
              <a:t>Environment Factory</a:t>
            </a:r>
            <a:r>
              <a:rPr kumimoji="0" lang="en-US" sz="1274" b="0" i="0" u="none" strike="noStrike" kern="1200" cap="none" spc="0" normalizeH="0" baseline="0" noProof="0">
                <a:ln>
                  <a:noFill/>
                </a:ln>
                <a:solidFill>
                  <a:srgbClr val="353535"/>
                </a:solidFill>
                <a:effectLst/>
                <a:uLnTx/>
                <a:uFillTx/>
                <a:latin typeface="Segoe UI" panose="020B0502040204020203" pitchFamily="34" charset="0"/>
                <a:ea typeface="Times New Roman" panose="02020603050405020304" pitchFamily="18" charset="0"/>
                <a:cs typeface="Segoe UI" panose="020B0502040204020203" pitchFamily="34" charset="0"/>
              </a:rPr>
              <a:t>: Deploy and update cloud environments in a repeatable manner using composable artifacts</a:t>
            </a:r>
            <a:endParaRPr kumimoji="0" lang="en-US" sz="1274" b="0" i="0" u="none" strike="noStrike" kern="1200" cap="none" spc="0" normalizeH="0" baseline="0" noProof="0">
              <a:ln>
                <a:noFill/>
              </a:ln>
              <a:solidFill>
                <a:srgbClr val="353535"/>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2293351-10C8-4C79-98DB-1321FAB38498}"/>
              </a:ext>
            </a:extLst>
          </p:cNvPr>
          <p:cNvGrpSpPr/>
          <p:nvPr/>
        </p:nvGrpSpPr>
        <p:grpSpPr>
          <a:xfrm>
            <a:off x="3898576" y="1610428"/>
            <a:ext cx="3638099" cy="1999445"/>
            <a:chOff x="3613906" y="1610428"/>
            <a:chExt cx="3638099" cy="1999445"/>
          </a:xfrm>
        </p:grpSpPr>
        <p:grpSp>
          <p:nvGrpSpPr>
            <p:cNvPr id="19" name="Group 18">
              <a:extLst>
                <a:ext uri="{FF2B5EF4-FFF2-40B4-BE49-F238E27FC236}">
                  <a16:creationId xmlns:a16="http://schemas.microsoft.com/office/drawing/2014/main" id="{E528C79B-E40E-4C43-82DD-5F7AB3BFC710}"/>
                </a:ext>
              </a:extLst>
            </p:cNvPr>
            <p:cNvGrpSpPr/>
            <p:nvPr/>
          </p:nvGrpSpPr>
          <p:grpSpPr>
            <a:xfrm>
              <a:off x="3613906" y="1610428"/>
              <a:ext cx="3638099" cy="1999445"/>
              <a:chOff x="2627167" y="2333008"/>
              <a:chExt cx="3711051" cy="3142886"/>
            </a:xfrm>
          </p:grpSpPr>
          <p:sp>
            <p:nvSpPr>
              <p:cNvPr id="27" name="Double Brace 26">
                <a:extLst>
                  <a:ext uri="{FF2B5EF4-FFF2-40B4-BE49-F238E27FC236}">
                    <a16:creationId xmlns:a16="http://schemas.microsoft.com/office/drawing/2014/main" id="{132A0C2D-149D-470D-8733-B0CAF08DF789}"/>
                  </a:ext>
                </a:extLst>
              </p:cNvPr>
              <p:cNvSpPr/>
              <p:nvPr/>
            </p:nvSpPr>
            <p:spPr>
              <a:xfrm>
                <a:off x="2627167" y="2334849"/>
                <a:ext cx="3711051" cy="3141045"/>
              </a:xfrm>
              <a:prstGeom prst="bracePair">
                <a:avLst/>
              </a:prstGeom>
              <a:noFill/>
              <a:ln w="28575" cap="flat" cmpd="sng" algn="ctr">
                <a:solidFill>
                  <a:srgbClr val="505050"/>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nb-NO" sz="1730" b="0" i="0" u="none" strike="noStrike" kern="0" cap="none" spc="0" normalizeH="0" baseline="0" noProof="0">
                  <a:ln>
                    <a:noFill/>
                  </a:ln>
                  <a:solidFill>
                    <a:srgbClr val="1A1A1A"/>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ED677177-FB10-4E19-A4ED-7F3A1BD0AE19}"/>
                  </a:ext>
                </a:extLst>
              </p:cNvPr>
              <p:cNvSpPr/>
              <p:nvPr/>
            </p:nvSpPr>
            <p:spPr bwMode="auto">
              <a:xfrm>
                <a:off x="402642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309128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4984813"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ARM Templates</a:t>
                </a:r>
              </a:p>
            </p:txBody>
          </p:sp>
        </p:grpSp>
        <p:sp>
          <p:nvSpPr>
            <p:cNvPr id="40" name="Rectangle 39">
              <a:extLst>
                <a:ext uri="{FF2B5EF4-FFF2-40B4-BE49-F238E27FC236}">
                  <a16:creationId xmlns:a16="http://schemas.microsoft.com/office/drawing/2014/main" id="{DB852889-3D39-4A73-9E00-DBCA53F2C1CA}"/>
                </a:ext>
              </a:extLst>
            </p:cNvPr>
            <p:cNvSpPr/>
            <p:nvPr/>
          </p:nvSpPr>
          <p:spPr bwMode="auto">
            <a:xfrm rot="5400000">
              <a:off x="5343303" y="1901888"/>
              <a:ext cx="180139" cy="2728949"/>
            </a:xfrm>
            <a:prstGeom prst="rect">
              <a:avLst/>
            </a:prstGeom>
            <a:solidFill>
              <a:srgbClr val="00B0F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Management Groups</a:t>
              </a:r>
            </a:p>
          </p:txBody>
        </p:sp>
        <p:sp>
          <p:nvSpPr>
            <p:cNvPr id="41" name="Rectangle 40">
              <a:extLst>
                <a:ext uri="{FF2B5EF4-FFF2-40B4-BE49-F238E27FC236}">
                  <a16:creationId xmlns:a16="http://schemas.microsoft.com/office/drawing/2014/main" id="{01CEA414-0691-498D-AF5F-839E0CE30716}"/>
                </a:ext>
              </a:extLst>
            </p:cNvPr>
            <p:cNvSpPr/>
            <p:nvPr/>
          </p:nvSpPr>
          <p:spPr bwMode="auto">
            <a:xfrm rot="5400000">
              <a:off x="5343303" y="2112460"/>
              <a:ext cx="180139" cy="2728949"/>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Subscriptions</a:t>
              </a:r>
            </a:p>
          </p:txBody>
        </p:sp>
      </p:grpSp>
      <p:sp>
        <p:nvSpPr>
          <p:cNvPr id="42" name="Rectangle 41">
            <a:extLst>
              <a:ext uri="{FF2B5EF4-FFF2-40B4-BE49-F238E27FC236}">
                <a16:creationId xmlns:a16="http://schemas.microsoft.com/office/drawing/2014/main" id="{3B290280-47FC-4C5A-9C4C-33955C176F01}"/>
              </a:ext>
            </a:extLst>
          </p:cNvPr>
          <p:cNvSpPr/>
          <p:nvPr/>
        </p:nvSpPr>
        <p:spPr bwMode="auto">
          <a:xfrm>
            <a:off x="1910101" y="3788434"/>
            <a:ext cx="1689254" cy="107396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Blueprints</a:t>
            </a:r>
          </a:p>
        </p:txBody>
      </p:sp>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2879025" y="2631672"/>
            <a:ext cx="0" cy="1109291"/>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2870200" y="2599783"/>
            <a:ext cx="961841"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4871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276921-ABC6-42D1-8A88-239116E299C2}"/>
              </a:ext>
            </a:extLst>
          </p:cNvPr>
          <p:cNvSpPr>
            <a:spLocks noGrp="1"/>
          </p:cNvSpPr>
          <p:nvPr>
            <p:ph type="title"/>
          </p:nvPr>
        </p:nvSpPr>
        <p:spPr>
          <a:xfrm>
            <a:off x="585216" y="2426411"/>
            <a:ext cx="4622888" cy="1107996"/>
          </a:xfrm>
        </p:spPr>
        <p:txBody>
          <a:bodyPr/>
          <a:lstStyle/>
          <a:p>
            <a:r>
              <a:rPr lang="en-US" sz="3200" dirty="0"/>
              <a:t>aka.ms/</a:t>
            </a:r>
            <a:r>
              <a:rPr lang="en-US" sz="3200" dirty="0" err="1"/>
              <a:t>GovernanceDocs</a:t>
            </a:r>
            <a:br>
              <a:rPr lang="en-US" sz="3200" dirty="0"/>
            </a:br>
            <a:r>
              <a:rPr lang="en-US" sz="2800" dirty="0"/>
              <a:t>-or-</a:t>
            </a:r>
            <a:br>
              <a:rPr lang="en-US" sz="2800" dirty="0"/>
            </a:br>
            <a:r>
              <a:rPr lang="en-US" sz="2000" dirty="0"/>
              <a:t>docs.microsoft.com/azure/governance</a:t>
            </a:r>
            <a:endParaRPr lang="en-US" dirty="0"/>
          </a:p>
        </p:txBody>
      </p:sp>
      <p:pic>
        <p:nvPicPr>
          <p:cNvPr id="5" name="Picture 4">
            <a:extLst>
              <a:ext uri="{FF2B5EF4-FFF2-40B4-BE49-F238E27FC236}">
                <a16:creationId xmlns:a16="http://schemas.microsoft.com/office/drawing/2014/main" id="{95340FB3-E4E4-4FA0-8220-62125A0A0752}"/>
              </a:ext>
            </a:extLst>
          </p:cNvPr>
          <p:cNvPicPr>
            <a:picLocks noChangeAspect="1"/>
          </p:cNvPicPr>
          <p:nvPr/>
        </p:nvPicPr>
        <p:blipFill>
          <a:blip r:embed="rId2"/>
          <a:stretch>
            <a:fillRect/>
          </a:stretch>
        </p:blipFill>
        <p:spPr>
          <a:xfrm>
            <a:off x="5208104" y="1412692"/>
            <a:ext cx="6983896" cy="3872330"/>
          </a:xfrm>
          <a:prstGeom prst="rect">
            <a:avLst/>
          </a:prstGeom>
        </p:spPr>
      </p:pic>
    </p:spTree>
    <p:extLst>
      <p:ext uri="{BB962C8B-B14F-4D97-AF65-F5344CB8AC3E}">
        <p14:creationId xmlns:p14="http://schemas.microsoft.com/office/powerpoint/2010/main" val="1930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a:xfrm>
            <a:off x="337353" y="470274"/>
            <a:ext cx="9164814" cy="553998"/>
          </a:xfrm>
        </p:spPr>
        <p:txBody>
          <a:bodyPr/>
          <a:lstStyle/>
          <a:p>
            <a:r>
              <a:rPr lang="en-US">
                <a:latin typeface="Segoe UI Semibold" panose="020B0702040204020203" pitchFamily="34" charset="0"/>
                <a:cs typeface="Segoe UI Semibold" panose="020B0702040204020203" pitchFamily="34" charset="0"/>
              </a:rPr>
              <a:t>Introducing Azure Management Groups</a:t>
            </a:r>
          </a:p>
        </p:txBody>
      </p:sp>
      <p:sp>
        <p:nvSpPr>
          <p:cNvPr id="6" name="TextBox 5">
            <a:extLst>
              <a:ext uri="{FF2B5EF4-FFF2-40B4-BE49-F238E27FC236}">
                <a16:creationId xmlns:a16="http://schemas.microsoft.com/office/drawing/2014/main" id="{651FBDB7-01CA-4BE7-81B3-1D438F6FD319}"/>
              </a:ext>
            </a:extLst>
          </p:cNvPr>
          <p:cNvSpPr txBox="1"/>
          <p:nvPr/>
        </p:nvSpPr>
        <p:spPr>
          <a:xfrm>
            <a:off x="337353" y="2509166"/>
            <a:ext cx="3518516" cy="83099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Make environment management easier by grouping subscriptions together  </a:t>
            </a:r>
          </a:p>
        </p:txBody>
      </p:sp>
      <p:sp>
        <p:nvSpPr>
          <p:cNvPr id="7" name="TextBox 6">
            <a:extLst>
              <a:ext uri="{FF2B5EF4-FFF2-40B4-BE49-F238E27FC236}">
                <a16:creationId xmlns:a16="http://schemas.microsoft.com/office/drawing/2014/main" id="{F3BC39ED-0F82-4B98-B27E-EC72FC5328FE}"/>
              </a:ext>
            </a:extLst>
          </p:cNvPr>
          <p:cNvSpPr txBox="1"/>
          <p:nvPr/>
        </p:nvSpPr>
        <p:spPr>
          <a:xfrm>
            <a:off x="4429957" y="2509166"/>
            <a:ext cx="401270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Create a hierarchy of management groups that fit your organization </a:t>
            </a:r>
          </a:p>
        </p:txBody>
      </p:sp>
      <p:sp>
        <p:nvSpPr>
          <p:cNvPr id="8" name="TextBox 7">
            <a:extLst>
              <a:ext uri="{FF2B5EF4-FFF2-40B4-BE49-F238E27FC236}">
                <a16:creationId xmlns:a16="http://schemas.microsoft.com/office/drawing/2014/main" id="{E1D1027A-1984-4CD2-9B5D-458EEF14506B}"/>
              </a:ext>
            </a:extLst>
          </p:cNvPr>
          <p:cNvSpPr txBox="1"/>
          <p:nvPr/>
        </p:nvSpPr>
        <p:spPr>
          <a:xfrm>
            <a:off x="8575829" y="2509166"/>
            <a:ext cx="3749336" cy="83099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Apply governance controls with policies and access controls along with other Azure services </a:t>
            </a:r>
          </a:p>
        </p:txBody>
      </p:sp>
      <p:cxnSp>
        <p:nvCxnSpPr>
          <p:cNvPr id="9" name="Straight Connector 8">
            <a:extLst>
              <a:ext uri="{FF2B5EF4-FFF2-40B4-BE49-F238E27FC236}">
                <a16:creationId xmlns:a16="http://schemas.microsoft.com/office/drawing/2014/main" id="{B8D25C21-961A-4022-8C07-29B35C7F382A}"/>
              </a:ext>
            </a:extLst>
          </p:cNvPr>
          <p:cNvCxnSpPr/>
          <p:nvPr/>
        </p:nvCxnSpPr>
        <p:spPr>
          <a:xfrm>
            <a:off x="4057095" y="2278347"/>
            <a:ext cx="0" cy="32936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85992E-47E2-488F-9454-535B220985C3}"/>
              </a:ext>
            </a:extLst>
          </p:cNvPr>
          <p:cNvCxnSpPr/>
          <p:nvPr/>
        </p:nvCxnSpPr>
        <p:spPr>
          <a:xfrm>
            <a:off x="8241439" y="2278347"/>
            <a:ext cx="0" cy="32936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A446E4-CB8D-4EEF-8F85-79117312FA10}"/>
              </a:ext>
            </a:extLst>
          </p:cNvPr>
          <p:cNvSpPr txBox="1"/>
          <p:nvPr/>
        </p:nvSpPr>
        <p:spPr>
          <a:xfrm>
            <a:off x="337353" y="3609998"/>
            <a:ext cx="3346870" cy="2708434"/>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Grouping subscriptions into logical groups allow for new organization models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Inheritance allows for single assignment of controls that apply to all subscriptions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Aggregated views above the subscription level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2" name="TextBox 11">
            <a:extLst>
              <a:ext uri="{FF2B5EF4-FFF2-40B4-BE49-F238E27FC236}">
                <a16:creationId xmlns:a16="http://schemas.microsoft.com/office/drawing/2014/main" id="{CD7DEBED-22A7-4E05-A424-37C2FAAD36DB}"/>
              </a:ext>
            </a:extLst>
          </p:cNvPr>
          <p:cNvSpPr txBox="1"/>
          <p:nvPr/>
        </p:nvSpPr>
        <p:spPr>
          <a:xfrm>
            <a:off x="4560180" y="3606235"/>
            <a:ext cx="3346870" cy="2708434"/>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Create a flexible hierarchy that can be updated quickly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Hierarchy doesn’t need to model the organizations billing hierarchy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Can easily scale up or down depending on the organizational needs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3" name="TextBox 12">
            <a:extLst>
              <a:ext uri="{FF2B5EF4-FFF2-40B4-BE49-F238E27FC236}">
                <a16:creationId xmlns:a16="http://schemas.microsoft.com/office/drawing/2014/main" id="{CD3F1F43-2800-4643-9DBD-CB282986484E}"/>
              </a:ext>
            </a:extLst>
          </p:cNvPr>
          <p:cNvSpPr txBox="1"/>
          <p:nvPr/>
        </p:nvSpPr>
        <p:spPr>
          <a:xfrm>
            <a:off x="8575829" y="3606234"/>
            <a:ext cx="3346870" cy="2708434"/>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Resource Manager (ARM) objects that allow integrations with other Azure services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services: </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Policy</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RBAC</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Cost Management</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Blueprints</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Security Center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17" name="Picture 16" descr="A close up of a logo&#10;&#10;Description generated with high confidence">
            <a:extLst>
              <a:ext uri="{FF2B5EF4-FFF2-40B4-BE49-F238E27FC236}">
                <a16:creationId xmlns:a16="http://schemas.microsoft.com/office/drawing/2014/main" id="{3B36B366-0BD7-4739-B214-283DADEEB37A}"/>
              </a:ext>
            </a:extLst>
          </p:cNvPr>
          <p:cNvPicPr>
            <a:picLocks noChangeAspect="1"/>
          </p:cNvPicPr>
          <p:nvPr/>
        </p:nvPicPr>
        <p:blipFill>
          <a:blip r:embed="rId3"/>
          <a:stretch>
            <a:fillRect/>
          </a:stretch>
        </p:blipFill>
        <p:spPr>
          <a:xfrm>
            <a:off x="8671774" y="470274"/>
            <a:ext cx="553998" cy="553998"/>
          </a:xfrm>
          <a:prstGeom prst="rect">
            <a:avLst/>
          </a:prstGeom>
        </p:spPr>
      </p:pic>
      <p:pic>
        <p:nvPicPr>
          <p:cNvPr id="18" name="Graphic 17">
            <a:extLst>
              <a:ext uri="{FF2B5EF4-FFF2-40B4-BE49-F238E27FC236}">
                <a16:creationId xmlns:a16="http://schemas.microsoft.com/office/drawing/2014/main" id="{B0854297-B4F5-4D2F-AE90-31737B345B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8156" y="1695659"/>
            <a:ext cx="782223" cy="782223"/>
          </a:xfrm>
          <a:prstGeom prst="rect">
            <a:avLst/>
          </a:prstGeom>
        </p:spPr>
      </p:pic>
      <p:sp>
        <p:nvSpPr>
          <p:cNvPr id="19" name="Freeform 96" title="Icon of a gear with a wrench">
            <a:extLst>
              <a:ext uri="{FF2B5EF4-FFF2-40B4-BE49-F238E27FC236}">
                <a16:creationId xmlns:a16="http://schemas.microsoft.com/office/drawing/2014/main" id="{3EC23438-EFFE-4332-8717-A3A091223E1E}"/>
              </a:ext>
            </a:extLst>
          </p:cNvPr>
          <p:cNvSpPr>
            <a:spLocks noChangeAspect="1" noEditPoints="1"/>
          </p:cNvSpPr>
          <p:nvPr/>
        </p:nvSpPr>
        <p:spPr bwMode="auto">
          <a:xfrm>
            <a:off x="9841791" y="1808695"/>
            <a:ext cx="510070" cy="46965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82828"/>
              </a:solidFill>
              <a:effectLst/>
              <a:uLnTx/>
              <a:uFillTx/>
              <a:latin typeface="Segoe UI"/>
              <a:ea typeface="+mn-ea"/>
              <a:cs typeface="+mn-cs"/>
            </a:endParaRPr>
          </a:p>
        </p:txBody>
      </p:sp>
      <p:sp>
        <p:nvSpPr>
          <p:cNvPr id="20" name="Freeform 14">
            <a:extLst>
              <a:ext uri="{FF2B5EF4-FFF2-40B4-BE49-F238E27FC236}">
                <a16:creationId xmlns:a16="http://schemas.microsoft.com/office/drawing/2014/main" id="{7ADE4C4C-FE35-4D74-B242-01883759AED9}"/>
              </a:ext>
            </a:extLst>
          </p:cNvPr>
          <p:cNvSpPr>
            <a:spLocks noEditPoints="1"/>
          </p:cNvSpPr>
          <p:nvPr/>
        </p:nvSpPr>
        <p:spPr bwMode="black">
          <a:xfrm>
            <a:off x="1756404" y="1832453"/>
            <a:ext cx="508767" cy="508634"/>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solidFill>
              <a:srgbClr val="505050"/>
            </a:solidFill>
          </a:ln>
        </p:spPr>
        <p:txBody>
          <a:bodyPr vert="horz" wrap="square" lIns="82305" tIns="41153" rIns="82305" bIns="4115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3747723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CCE331AD-F60E-4196-9FE7-5D4B49EBB13C}"/>
              </a:ext>
            </a:extLst>
          </p:cNvPr>
          <p:cNvSpPr/>
          <p:nvPr/>
        </p:nvSpPr>
        <p:spPr>
          <a:xfrm>
            <a:off x="7321696" y="3158305"/>
            <a:ext cx="4402960" cy="3201627"/>
          </a:xfrm>
          <a:prstGeom prst="rect">
            <a:avLst/>
          </a:prstGeom>
          <a:solidFill>
            <a:srgbClr val="E6E6E6"/>
          </a:solidFill>
          <a:ln w="28575">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F0F49D1-9FF4-41A0-B9EA-B9B107D6ED26}"/>
              </a:ext>
            </a:extLst>
          </p:cNvPr>
          <p:cNvSpPr/>
          <p:nvPr/>
        </p:nvSpPr>
        <p:spPr>
          <a:xfrm>
            <a:off x="2593676" y="3158305"/>
            <a:ext cx="4402960" cy="3201627"/>
          </a:xfrm>
          <a:prstGeom prst="rect">
            <a:avLst/>
          </a:prstGeom>
          <a:solidFill>
            <a:srgbClr val="E6E6E6"/>
          </a:solidFill>
          <a:ln w="28575">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1D63E0F1-1BB2-1D43-90AE-7612C2CA0610}"/>
              </a:ext>
            </a:extLst>
          </p:cNvPr>
          <p:cNvSpPr>
            <a:spLocks noGrp="1"/>
          </p:cNvSpPr>
          <p:nvPr>
            <p:ph type="body" sz="quarter" idx="12"/>
          </p:nvPr>
        </p:nvSpPr>
        <p:spPr>
          <a:xfrm>
            <a:off x="365760" y="409302"/>
            <a:ext cx="10656916" cy="1158241"/>
          </a:xfrm>
        </p:spPr>
        <p:txBody>
          <a:bodyPr/>
          <a:lstStyle/>
          <a:p>
            <a:r>
              <a:rPr lang="en-US" sz="3000">
                <a:solidFill>
                  <a:srgbClr val="3C3C41"/>
                </a:solidFill>
              </a:rPr>
              <a:t>Management Group &amp; Subscription </a:t>
            </a:r>
          </a:p>
          <a:p>
            <a:r>
              <a:rPr lang="en-US" sz="3000">
                <a:solidFill>
                  <a:srgbClr val="3C3C41"/>
                </a:solidFill>
              </a:rPr>
              <a:t>M</a:t>
            </a:r>
            <a:r>
              <a:rPr lang="en-US" sz="3000"/>
              <a:t>odeling Strategy</a:t>
            </a:r>
          </a:p>
        </p:txBody>
      </p:sp>
      <p:sp>
        <p:nvSpPr>
          <p:cNvPr id="16" name="Flowchart: Alternate Process 9">
            <a:extLst>
              <a:ext uri="{FF2B5EF4-FFF2-40B4-BE49-F238E27FC236}">
                <a16:creationId xmlns:a16="http://schemas.microsoft.com/office/drawing/2014/main" id="{2B328B80-38FC-423C-88D6-B6B838386883}"/>
              </a:ext>
            </a:extLst>
          </p:cNvPr>
          <p:cNvSpPr/>
          <p:nvPr/>
        </p:nvSpPr>
        <p:spPr>
          <a:xfrm>
            <a:off x="7776333" y="3795876"/>
            <a:ext cx="1587946" cy="1063924"/>
          </a:xfrm>
          <a:prstGeom prst="flowChartAlternateProcess">
            <a:avLst/>
          </a:prstGeom>
          <a:solidFill>
            <a:schemeClr val="bg1">
              <a:lumMod val="85000"/>
            </a:schemeClr>
          </a:solidFill>
          <a:ln w="28575"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4472C4"/>
                </a:solidFill>
                <a:effectLst/>
                <a:uLnTx/>
                <a:uFillTx/>
                <a:latin typeface="Calibri" panose="020F0502020204030204"/>
                <a:ea typeface="+mn-ea"/>
                <a:cs typeface="+mn-cs"/>
              </a:rPr>
              <a:t>App 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4472C4"/>
                </a:solidFill>
                <a:effectLst/>
                <a:uLnTx/>
                <a:uFillTx/>
                <a:latin typeface="Calibri" panose="020F0502020204030204"/>
                <a:ea typeface="+mn-ea"/>
                <a:cs typeface="+mn-cs"/>
              </a:rPr>
              <a:t>Pre-Prod</a:t>
            </a:r>
          </a:p>
        </p:txBody>
      </p:sp>
      <p:sp>
        <p:nvSpPr>
          <p:cNvPr id="12" name="Text Placeholder 3">
            <a:extLst>
              <a:ext uri="{FF2B5EF4-FFF2-40B4-BE49-F238E27FC236}">
                <a16:creationId xmlns:a16="http://schemas.microsoft.com/office/drawing/2014/main" id="{8F8FD02B-F71D-4F1F-B9FD-8BF4A2B1F56A}"/>
              </a:ext>
            </a:extLst>
          </p:cNvPr>
          <p:cNvSpPr txBox="1">
            <a:spLocks/>
          </p:cNvSpPr>
          <p:nvPr/>
        </p:nvSpPr>
        <p:spPr>
          <a:xfrm>
            <a:off x="337356" y="4150261"/>
            <a:ext cx="1847157" cy="61266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Microsoft Recommended</a:t>
            </a:r>
          </a:p>
        </p:txBody>
      </p:sp>
      <p:pic>
        <p:nvPicPr>
          <p:cNvPr id="13" name="Picture 2" descr="Image result for azure subscription icon">
            <a:extLst>
              <a:ext uri="{FF2B5EF4-FFF2-40B4-BE49-F238E27FC236}">
                <a16:creationId xmlns:a16="http://schemas.microsoft.com/office/drawing/2014/main" id="{4D746101-5277-42DB-8265-8A6EF49777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7576308" y="3562418"/>
            <a:ext cx="486682" cy="765420"/>
          </a:xfrm>
          <a:prstGeom prst="rect">
            <a:avLst/>
          </a:prstGeom>
          <a:noFill/>
          <a:extLst>
            <a:ext uri="{909E8E84-426E-40DD-AFC4-6F175D3DCCD1}">
              <a14:hiddenFill xmlns:a14="http://schemas.microsoft.com/office/drawing/2010/main">
                <a:solidFill>
                  <a:srgbClr val="FFFFFF"/>
                </a:solidFill>
              </a14:hiddenFill>
            </a:ext>
          </a:extLst>
        </p:spPr>
      </p:pic>
      <p:sp>
        <p:nvSpPr>
          <p:cNvPr id="17" name="Flowchart: Alternate Process 9">
            <a:extLst>
              <a:ext uri="{FF2B5EF4-FFF2-40B4-BE49-F238E27FC236}">
                <a16:creationId xmlns:a16="http://schemas.microsoft.com/office/drawing/2014/main" id="{442EA1F6-5A1F-4159-A174-6C833B93FD20}"/>
              </a:ext>
            </a:extLst>
          </p:cNvPr>
          <p:cNvSpPr/>
          <p:nvPr/>
        </p:nvSpPr>
        <p:spPr>
          <a:xfrm>
            <a:off x="9723201" y="3795876"/>
            <a:ext cx="1587946" cy="1063924"/>
          </a:xfrm>
          <a:prstGeom prst="flowChartAlternateProcess">
            <a:avLst/>
          </a:prstGeom>
          <a:solidFill>
            <a:schemeClr val="bg1">
              <a:lumMod val="85000"/>
            </a:schemeClr>
          </a:solidFill>
          <a:ln w="28575"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4472C4"/>
                </a:solidFill>
                <a:effectLst/>
                <a:uLnTx/>
                <a:uFillTx/>
                <a:latin typeface="Calibri" panose="020F0502020204030204"/>
                <a:ea typeface="+mn-ea"/>
                <a:cs typeface="+mn-cs"/>
              </a:rPr>
              <a:t>App 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4472C4"/>
                </a:solidFill>
                <a:effectLst/>
                <a:uLnTx/>
                <a:uFillTx/>
                <a:latin typeface="Calibri" panose="020F0502020204030204"/>
                <a:ea typeface="+mn-ea"/>
                <a:cs typeface="+mn-cs"/>
              </a:rPr>
              <a:t>Pre-Prod</a:t>
            </a:r>
          </a:p>
        </p:txBody>
      </p:sp>
      <p:pic>
        <p:nvPicPr>
          <p:cNvPr id="20" name="Picture 2" descr="Image result for azure subscription icon">
            <a:extLst>
              <a:ext uri="{FF2B5EF4-FFF2-40B4-BE49-F238E27FC236}">
                <a16:creationId xmlns:a16="http://schemas.microsoft.com/office/drawing/2014/main" id="{7061DD08-2354-4D37-B754-CFD3CDAB7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9523176" y="3562418"/>
            <a:ext cx="486682" cy="765420"/>
          </a:xfrm>
          <a:prstGeom prst="rect">
            <a:avLst/>
          </a:prstGeom>
          <a:noFill/>
          <a:extLst>
            <a:ext uri="{909E8E84-426E-40DD-AFC4-6F175D3DCCD1}">
              <a14:hiddenFill xmlns:a14="http://schemas.microsoft.com/office/drawing/2010/main">
                <a:solidFill>
                  <a:srgbClr val="FFFFFF"/>
                </a:solidFill>
              </a14:hiddenFill>
            </a:ext>
          </a:extLst>
        </p:spPr>
      </p:pic>
      <p:sp>
        <p:nvSpPr>
          <p:cNvPr id="21" name="Flowchart: Alternate Process 9">
            <a:extLst>
              <a:ext uri="{FF2B5EF4-FFF2-40B4-BE49-F238E27FC236}">
                <a16:creationId xmlns:a16="http://schemas.microsoft.com/office/drawing/2014/main" id="{ABCE17E6-C3B6-4E1A-9D13-04E9974B8733}"/>
              </a:ext>
            </a:extLst>
          </p:cNvPr>
          <p:cNvSpPr/>
          <p:nvPr/>
        </p:nvSpPr>
        <p:spPr>
          <a:xfrm>
            <a:off x="9723201" y="5094718"/>
            <a:ext cx="1587946" cy="1063924"/>
          </a:xfrm>
          <a:prstGeom prst="flowChartAlternateProcess">
            <a:avLst/>
          </a:prstGeom>
          <a:solidFill>
            <a:srgbClr val="7030A0"/>
          </a:solidFill>
          <a:ln w="28575"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Shared services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(Pre-Prod)</a:t>
            </a:r>
          </a:p>
        </p:txBody>
      </p:sp>
      <p:pic>
        <p:nvPicPr>
          <p:cNvPr id="22" name="Picture 2" descr="Image result for azure subscription icon">
            <a:extLst>
              <a:ext uri="{FF2B5EF4-FFF2-40B4-BE49-F238E27FC236}">
                <a16:creationId xmlns:a16="http://schemas.microsoft.com/office/drawing/2014/main" id="{92559070-CDF9-4FDF-AD1D-60B51F16E5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9523176" y="4861260"/>
            <a:ext cx="486682" cy="765420"/>
          </a:xfrm>
          <a:prstGeom prst="rect">
            <a:avLst/>
          </a:prstGeom>
          <a:noFill/>
          <a:extLst>
            <a:ext uri="{909E8E84-426E-40DD-AFC4-6F175D3DCCD1}">
              <a14:hiddenFill xmlns:a14="http://schemas.microsoft.com/office/drawing/2010/main">
                <a:solidFill>
                  <a:srgbClr val="FFFFFF"/>
                </a:solidFill>
              </a14:hiddenFill>
            </a:ext>
          </a:extLst>
        </p:spPr>
      </p:pic>
      <p:sp>
        <p:nvSpPr>
          <p:cNvPr id="23" name="Flowchart: Alternate Process 9">
            <a:extLst>
              <a:ext uri="{FF2B5EF4-FFF2-40B4-BE49-F238E27FC236}">
                <a16:creationId xmlns:a16="http://schemas.microsoft.com/office/drawing/2014/main" id="{AD589D7F-1C63-45C7-AA60-B52D010CAEF2}"/>
              </a:ext>
            </a:extLst>
          </p:cNvPr>
          <p:cNvSpPr/>
          <p:nvPr/>
        </p:nvSpPr>
        <p:spPr>
          <a:xfrm>
            <a:off x="7776333" y="5094718"/>
            <a:ext cx="1587946" cy="1063924"/>
          </a:xfrm>
          <a:prstGeom prst="flowChartAlternateProcess">
            <a:avLst/>
          </a:prstGeom>
          <a:solidFill>
            <a:schemeClr val="bg1">
              <a:lumMod val="85000"/>
            </a:schemeClr>
          </a:solidFill>
          <a:ln w="28575"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4472C4"/>
                </a:solidFill>
                <a:effectLst/>
                <a:uLnTx/>
                <a:uFillTx/>
                <a:latin typeface="Calibri" panose="020F0502020204030204"/>
                <a:ea typeface="+mn-ea"/>
                <a:cs typeface="+mn-cs"/>
              </a:rPr>
              <a:t>App 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4472C4"/>
                </a:solidFill>
                <a:effectLst/>
                <a:uLnTx/>
                <a:uFillTx/>
                <a:latin typeface="Calibri" panose="020F0502020204030204"/>
                <a:ea typeface="+mn-ea"/>
                <a:cs typeface="+mn-cs"/>
              </a:rPr>
              <a:t>Pre-Prod</a:t>
            </a:r>
          </a:p>
        </p:txBody>
      </p:sp>
      <p:pic>
        <p:nvPicPr>
          <p:cNvPr id="25" name="Picture 2" descr="Image result for azure subscription icon">
            <a:extLst>
              <a:ext uri="{FF2B5EF4-FFF2-40B4-BE49-F238E27FC236}">
                <a16:creationId xmlns:a16="http://schemas.microsoft.com/office/drawing/2014/main" id="{6D7B604B-050A-43CD-B404-6B2F66E2F8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7576308" y="4861260"/>
            <a:ext cx="486682" cy="765420"/>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206111E1-6784-4572-86D5-02F2CF88C009}"/>
              </a:ext>
            </a:extLst>
          </p:cNvPr>
          <p:cNvGrpSpPr/>
          <p:nvPr/>
        </p:nvGrpSpPr>
        <p:grpSpPr>
          <a:xfrm>
            <a:off x="2829033" y="3563148"/>
            <a:ext cx="1786660" cy="1297382"/>
            <a:chOff x="5546660" y="911457"/>
            <a:chExt cx="1786660" cy="1297382"/>
          </a:xfrm>
        </p:grpSpPr>
        <p:sp>
          <p:nvSpPr>
            <p:cNvPr id="44" name="Flowchart: Alternate Process 9">
              <a:extLst>
                <a:ext uri="{FF2B5EF4-FFF2-40B4-BE49-F238E27FC236}">
                  <a16:creationId xmlns:a16="http://schemas.microsoft.com/office/drawing/2014/main" id="{A10A2BCD-DB46-4DC2-99BE-4DDE5281EE1A}"/>
                </a:ext>
              </a:extLst>
            </p:cNvPr>
            <p:cNvSpPr/>
            <p:nvPr/>
          </p:nvSpPr>
          <p:spPr>
            <a:xfrm>
              <a:off x="5745374" y="1144915"/>
              <a:ext cx="1587946" cy="1063924"/>
            </a:xfrm>
            <a:prstGeom prst="flowChartAlternateProcess">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App 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Prod</a:t>
              </a:r>
            </a:p>
          </p:txBody>
        </p:sp>
        <p:pic>
          <p:nvPicPr>
            <p:cNvPr id="45" name="Picture 2" descr="Image result for azure subscription icon">
              <a:extLst>
                <a:ext uri="{FF2B5EF4-FFF2-40B4-BE49-F238E27FC236}">
                  <a16:creationId xmlns:a16="http://schemas.microsoft.com/office/drawing/2014/main" id="{74ACB899-81A4-4980-9298-8964B5D71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5546660" y="911457"/>
              <a:ext cx="486682" cy="7654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5C691E83-269D-456E-806A-767C41E3F551}"/>
              </a:ext>
            </a:extLst>
          </p:cNvPr>
          <p:cNvGrpSpPr/>
          <p:nvPr/>
        </p:nvGrpSpPr>
        <p:grpSpPr>
          <a:xfrm>
            <a:off x="4775901" y="3563148"/>
            <a:ext cx="1786660" cy="1297382"/>
            <a:chOff x="5546660" y="911457"/>
            <a:chExt cx="1786660" cy="1297382"/>
          </a:xfrm>
        </p:grpSpPr>
        <p:sp>
          <p:nvSpPr>
            <p:cNvPr id="47" name="Flowchart: Alternate Process 9">
              <a:extLst>
                <a:ext uri="{FF2B5EF4-FFF2-40B4-BE49-F238E27FC236}">
                  <a16:creationId xmlns:a16="http://schemas.microsoft.com/office/drawing/2014/main" id="{1A1C29AD-40BD-4E97-BC50-A33A6DBE5B46}"/>
                </a:ext>
              </a:extLst>
            </p:cNvPr>
            <p:cNvSpPr/>
            <p:nvPr/>
          </p:nvSpPr>
          <p:spPr>
            <a:xfrm>
              <a:off x="5745374" y="1144915"/>
              <a:ext cx="1587946" cy="1063924"/>
            </a:xfrm>
            <a:prstGeom prst="flowChartAlternateProcess">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App 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Prod</a:t>
              </a:r>
            </a:p>
          </p:txBody>
        </p:sp>
        <p:pic>
          <p:nvPicPr>
            <p:cNvPr id="48" name="Picture 2" descr="Image result for azure subscription icon">
              <a:extLst>
                <a:ext uri="{FF2B5EF4-FFF2-40B4-BE49-F238E27FC236}">
                  <a16:creationId xmlns:a16="http://schemas.microsoft.com/office/drawing/2014/main" id="{67A8A448-3AAB-4CB8-B110-6F426BD9EE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5546660" y="911457"/>
              <a:ext cx="486682" cy="765420"/>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Flowchart: Alternate Process 9">
            <a:extLst>
              <a:ext uri="{FF2B5EF4-FFF2-40B4-BE49-F238E27FC236}">
                <a16:creationId xmlns:a16="http://schemas.microsoft.com/office/drawing/2014/main" id="{3B04D0B8-3535-40CC-B2F0-0A01F4947935}"/>
              </a:ext>
            </a:extLst>
          </p:cNvPr>
          <p:cNvSpPr/>
          <p:nvPr/>
        </p:nvSpPr>
        <p:spPr>
          <a:xfrm>
            <a:off x="4974615" y="5094718"/>
            <a:ext cx="1587946" cy="1063924"/>
          </a:xfrm>
          <a:prstGeom prst="flowChartAlternateProcess">
            <a:avLst/>
          </a:prstGeom>
          <a:solidFill>
            <a:srgbClr val="7030A0"/>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Shared services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(Prod)</a:t>
            </a:r>
          </a:p>
        </p:txBody>
      </p:sp>
      <p:pic>
        <p:nvPicPr>
          <p:cNvPr id="51" name="Picture 2" descr="Image result for azure subscription icon">
            <a:extLst>
              <a:ext uri="{FF2B5EF4-FFF2-40B4-BE49-F238E27FC236}">
                <a16:creationId xmlns:a16="http://schemas.microsoft.com/office/drawing/2014/main" id="{FB7D462B-13D1-4F0C-BE60-5E0FC28BFD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4775901" y="4861260"/>
            <a:ext cx="486682" cy="765420"/>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4576BA7E-EF2C-422D-94BE-1550E56D7F9F}"/>
              </a:ext>
            </a:extLst>
          </p:cNvPr>
          <p:cNvGrpSpPr/>
          <p:nvPr/>
        </p:nvGrpSpPr>
        <p:grpSpPr>
          <a:xfrm>
            <a:off x="2832225" y="4861260"/>
            <a:ext cx="1786660" cy="1297382"/>
            <a:chOff x="5546660" y="911457"/>
            <a:chExt cx="1786660" cy="1297382"/>
          </a:xfrm>
        </p:grpSpPr>
        <p:sp>
          <p:nvSpPr>
            <p:cNvPr id="53" name="Flowchart: Alternate Process 9">
              <a:extLst>
                <a:ext uri="{FF2B5EF4-FFF2-40B4-BE49-F238E27FC236}">
                  <a16:creationId xmlns:a16="http://schemas.microsoft.com/office/drawing/2014/main" id="{4D58232F-36D5-413E-9D6C-9A8C8DEBFC7C}"/>
                </a:ext>
              </a:extLst>
            </p:cNvPr>
            <p:cNvSpPr/>
            <p:nvPr/>
          </p:nvSpPr>
          <p:spPr>
            <a:xfrm>
              <a:off x="5745374" y="1144915"/>
              <a:ext cx="1587946" cy="1063924"/>
            </a:xfrm>
            <a:prstGeom prst="flowChartAlternateProcess">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App 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Prod</a:t>
              </a:r>
            </a:p>
          </p:txBody>
        </p:sp>
        <p:pic>
          <p:nvPicPr>
            <p:cNvPr id="54" name="Picture 2" descr="Image result for azure subscription icon">
              <a:extLst>
                <a:ext uri="{FF2B5EF4-FFF2-40B4-BE49-F238E27FC236}">
                  <a16:creationId xmlns:a16="http://schemas.microsoft.com/office/drawing/2014/main" id="{99D1ED40-D88A-406D-AD8E-72B17BCC76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5546660" y="911457"/>
              <a:ext cx="486682" cy="765420"/>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55">
            <a:extLst>
              <a:ext uri="{FF2B5EF4-FFF2-40B4-BE49-F238E27FC236}">
                <a16:creationId xmlns:a16="http://schemas.microsoft.com/office/drawing/2014/main" id="{652998EA-79AE-4FAA-91C3-F17E27062A6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50004" y="2817798"/>
            <a:ext cx="644740" cy="560257"/>
          </a:xfrm>
          <a:prstGeom prst="rect">
            <a:avLst/>
          </a:prstGeom>
        </p:spPr>
      </p:pic>
      <p:pic>
        <p:nvPicPr>
          <p:cNvPr id="58" name="Picture 57">
            <a:extLst>
              <a:ext uri="{FF2B5EF4-FFF2-40B4-BE49-F238E27FC236}">
                <a16:creationId xmlns:a16="http://schemas.microsoft.com/office/drawing/2014/main" id="{91514F8F-ADE6-4DA7-B5D0-4F33BB2822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76308" y="2817798"/>
            <a:ext cx="644740" cy="560257"/>
          </a:xfrm>
          <a:prstGeom prst="rect">
            <a:avLst/>
          </a:prstGeom>
        </p:spPr>
      </p:pic>
      <p:sp>
        <p:nvSpPr>
          <p:cNvPr id="28" name="Rectangle 27">
            <a:extLst>
              <a:ext uri="{FF2B5EF4-FFF2-40B4-BE49-F238E27FC236}">
                <a16:creationId xmlns:a16="http://schemas.microsoft.com/office/drawing/2014/main" id="{7F401AE0-D7A9-4C16-8F67-63E26C4F9587}"/>
              </a:ext>
            </a:extLst>
          </p:cNvPr>
          <p:cNvSpPr/>
          <p:nvPr/>
        </p:nvSpPr>
        <p:spPr>
          <a:xfrm>
            <a:off x="4884666" y="3016720"/>
            <a:ext cx="1508514" cy="277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Prod RBAC + Policy</a:t>
            </a:r>
          </a:p>
        </p:txBody>
      </p:sp>
      <p:sp>
        <p:nvSpPr>
          <p:cNvPr id="30" name="Rectangle 29">
            <a:extLst>
              <a:ext uri="{FF2B5EF4-FFF2-40B4-BE49-F238E27FC236}">
                <a16:creationId xmlns:a16="http://schemas.microsoft.com/office/drawing/2014/main" id="{A59A34FC-34DD-418A-8B38-0A4745202672}"/>
              </a:ext>
            </a:extLst>
          </p:cNvPr>
          <p:cNvSpPr/>
          <p:nvPr/>
        </p:nvSpPr>
        <p:spPr>
          <a:xfrm>
            <a:off x="9479280" y="3016720"/>
            <a:ext cx="1752435" cy="277270"/>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472C4"/>
                </a:solidFill>
                <a:effectLst/>
                <a:uLnTx/>
                <a:uFillTx/>
                <a:latin typeface="Calibri" panose="020F0502020204030204"/>
                <a:ea typeface="+mn-ea"/>
                <a:cs typeface="+mn-cs"/>
              </a:rPr>
              <a:t>Pre-Prod RBAC + Policy</a:t>
            </a:r>
          </a:p>
        </p:txBody>
      </p:sp>
      <p:pic>
        <p:nvPicPr>
          <p:cNvPr id="29" name="Picture 28">
            <a:extLst>
              <a:ext uri="{FF2B5EF4-FFF2-40B4-BE49-F238E27FC236}">
                <a16:creationId xmlns:a16="http://schemas.microsoft.com/office/drawing/2014/main" id="{EDF673CD-4118-4CEF-943C-8C197EE495A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97231" y="1121306"/>
            <a:ext cx="644740" cy="560257"/>
          </a:xfrm>
          <a:prstGeom prst="rect">
            <a:avLst/>
          </a:prstGeom>
        </p:spPr>
      </p:pic>
      <p:sp>
        <p:nvSpPr>
          <p:cNvPr id="31" name="Text Placeholder 3">
            <a:extLst>
              <a:ext uri="{FF2B5EF4-FFF2-40B4-BE49-F238E27FC236}">
                <a16:creationId xmlns:a16="http://schemas.microsoft.com/office/drawing/2014/main" id="{12891697-FEE3-4F80-8E71-24DF5AB87CB6}"/>
              </a:ext>
            </a:extLst>
          </p:cNvPr>
          <p:cNvSpPr txBox="1">
            <a:spLocks/>
          </p:cNvSpPr>
          <p:nvPr/>
        </p:nvSpPr>
        <p:spPr>
          <a:xfrm>
            <a:off x="5962102" y="1799737"/>
            <a:ext cx="2383765" cy="61266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Org Management Group</a:t>
            </a:r>
          </a:p>
        </p:txBody>
      </p:sp>
      <p:cxnSp>
        <p:nvCxnSpPr>
          <p:cNvPr id="3" name="Straight Connector 2">
            <a:extLst>
              <a:ext uri="{FF2B5EF4-FFF2-40B4-BE49-F238E27FC236}">
                <a16:creationId xmlns:a16="http://schemas.microsoft.com/office/drawing/2014/main" id="{C14AD671-6136-4B08-8656-D0FB6549FA00}"/>
              </a:ext>
            </a:extLst>
          </p:cNvPr>
          <p:cNvCxnSpPr/>
          <p:nvPr/>
        </p:nvCxnSpPr>
        <p:spPr>
          <a:xfrm flipH="1">
            <a:off x="5862041" y="2286659"/>
            <a:ext cx="531139" cy="531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D647B10-32BE-4A43-8384-8C16B57A7153}"/>
              </a:ext>
            </a:extLst>
          </p:cNvPr>
          <p:cNvCxnSpPr/>
          <p:nvPr/>
        </p:nvCxnSpPr>
        <p:spPr>
          <a:xfrm>
            <a:off x="7849456" y="2263929"/>
            <a:ext cx="551501" cy="5515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51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3.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8" ma:contentTypeDescription="" ma:contentTypeScope="" ma:versionID="89820f8793a6ca73003c656d7991e932">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d4fe6f4c1c2f9fef057ecaf6d3d71565"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Satya Vel; Joseph Chan</External_x0020_Speaker>
    <j478fa01fff54a9d85f93cc1f742caa8 xmlns="5a4b3278-325d-441a-b38f-6f1926bc734e">
      <Terms xmlns="http://schemas.microsoft.com/office/infopath/2007/PartnerControls"/>
    </j478fa01fff54a9d85f93cc1f742caa8>
    <Event_x0020_End_x0020_Date xmlns="5a4b3278-325d-441a-b38f-6f1926bc734e">2018-09-29T04:00:00+00:00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BRK3062</Session_x0020_Cod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2018-09-22T04:00:00+00:00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B5CDC6-D271-4202-99D8-0EE303CAAC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2</TotalTime>
  <Words>1412</Words>
  <Application>Microsoft Office PowerPoint</Application>
  <PresentationFormat>Widescreen</PresentationFormat>
  <Paragraphs>294</Paragraphs>
  <Slides>27</Slides>
  <Notes>15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27</vt:i4>
      </vt:variant>
    </vt:vector>
  </HeadingPairs>
  <TitlesOfParts>
    <vt:vector size="40" baseType="lpstr">
      <vt:lpstr>Arial</vt:lpstr>
      <vt:lpstr>Calibri</vt:lpstr>
      <vt:lpstr>Consolas</vt:lpstr>
      <vt:lpstr>Segoe UI</vt:lpstr>
      <vt:lpstr>Segoe UI Light</vt:lpstr>
      <vt:lpstr>Segoe UI Semibold</vt:lpstr>
      <vt:lpstr>Segoe UI Semibold (Headings)</vt:lpstr>
      <vt:lpstr>Segoe UI Semilight</vt:lpstr>
      <vt:lpstr>Times New Roman</vt:lpstr>
      <vt:lpstr>Wingdings</vt:lpstr>
      <vt:lpstr>5-50203_Microsoft_Ignite_Template</vt:lpstr>
      <vt:lpstr>1_5-50203_Microsoft_Ignite_Template</vt:lpstr>
      <vt:lpstr>C+E Azure 2018</vt:lpstr>
      <vt:lpstr>BRK3062 - Architecting Security and Governance Across your Azure Subscriptions</vt:lpstr>
      <vt:lpstr>Why is Governance needed?</vt:lpstr>
      <vt:lpstr>Traditional approach</vt:lpstr>
      <vt:lpstr>Cloud-native governance</vt:lpstr>
      <vt:lpstr>Governance for the cloud </vt:lpstr>
      <vt:lpstr>Azure Governance Architecture</vt:lpstr>
      <vt:lpstr>aka.ms/GovernanceDocs -or- docs.microsoft.com/azure/governance</vt:lpstr>
      <vt:lpstr>Introducing Azure Management Groups</vt:lpstr>
      <vt:lpstr>PowerPoint Presentation</vt:lpstr>
      <vt:lpstr>Azure Policy</vt:lpstr>
      <vt:lpstr>Demo – Azure Policy</vt:lpstr>
      <vt:lpstr>92 of the top 100 Azure Customers use policy   ASOS “..we’re now confident that all of our IaaS is hardened to our very own standards” “..continuously helping us to reduce our attack surface in our DevTest environments”      Ian Margetts, Platform Lead (ALM)      Leslie Lintott, Lead Platform Engineer  BP “..allowed BP to obtain a better security, compliance and audit profile” “..found policies to be a game changer simply because they provide control in areas which protect compute, network, storage and various  other Azure services”       John Maio, Chief Architect</vt:lpstr>
      <vt:lpstr>Enforce policies as part of the development process</vt:lpstr>
      <vt:lpstr>Enforce policies as part of the development process</vt:lpstr>
      <vt:lpstr>Introducing VM guest policy</vt:lpstr>
      <vt:lpstr>How VM guest policy works</vt:lpstr>
      <vt:lpstr>PowerPoint Presentation</vt:lpstr>
      <vt:lpstr>What's next for VM policy?</vt:lpstr>
      <vt:lpstr>Azure Policy Best Practices</vt:lpstr>
      <vt:lpstr>PowerPoint Presentation</vt:lpstr>
      <vt:lpstr>Azure Blueprints</vt:lpstr>
      <vt:lpstr>Demo – Azure Blueprints</vt:lpstr>
      <vt:lpstr>PowerPoint Presentation</vt:lpstr>
      <vt:lpstr>Azure Resource Graph </vt:lpstr>
      <vt:lpstr>Demo – Azure Resource Graph</vt:lpstr>
      <vt:lpstr>Governance Roadmap- 6 to 8 months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Architecting Security and Governance Across your Azure Subscriptions</dc:title>
  <dc:subject>Microsoft Ignite</dc:subject>
  <dc:creator>MS Events 1142</dc:creator>
  <cp:keywords>Microsoft Ignite</cp:keywords>
  <dc:description/>
  <cp:lastModifiedBy>Rob Kuehfus</cp:lastModifiedBy>
  <cp:revision>2</cp:revision>
  <dcterms:created xsi:type="dcterms:W3CDTF">2018-09-25T16:18:32Z</dcterms:created>
  <dcterms:modified xsi:type="dcterms:W3CDTF">2018-10-15T13:49:10Z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